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98" r:id="rId3"/>
    <p:sldId id="300" r:id="rId4"/>
    <p:sldId id="259" r:id="rId5"/>
    <p:sldId id="262" r:id="rId6"/>
    <p:sldId id="260" r:id="rId7"/>
    <p:sldId id="264" r:id="rId8"/>
    <p:sldId id="265" r:id="rId9"/>
    <p:sldId id="266" r:id="rId10"/>
    <p:sldId id="278" r:id="rId11"/>
    <p:sldId id="279" r:id="rId12"/>
    <p:sldId id="280" r:id="rId13"/>
    <p:sldId id="267" r:id="rId14"/>
    <p:sldId id="281" r:id="rId15"/>
    <p:sldId id="268" r:id="rId16"/>
    <p:sldId id="283" r:id="rId17"/>
    <p:sldId id="301" r:id="rId18"/>
    <p:sldId id="284" r:id="rId19"/>
    <p:sldId id="294" r:id="rId20"/>
    <p:sldId id="285" r:id="rId21"/>
    <p:sldId id="309" r:id="rId22"/>
    <p:sldId id="310" r:id="rId23"/>
    <p:sldId id="286" r:id="rId24"/>
    <p:sldId id="311" r:id="rId25"/>
    <p:sldId id="287" r:id="rId26"/>
    <p:sldId id="313" r:id="rId27"/>
    <p:sldId id="315" r:id="rId28"/>
    <p:sldId id="312" r:id="rId29"/>
    <p:sldId id="314" r:id="rId30"/>
    <p:sldId id="316" r:id="rId31"/>
    <p:sldId id="317" r:id="rId32"/>
    <p:sldId id="318" r:id="rId33"/>
    <p:sldId id="319" r:id="rId34"/>
    <p:sldId id="299" r:id="rId35"/>
    <p:sldId id="261" r:id="rId36"/>
    <p:sldId id="293" r:id="rId37"/>
    <p:sldId id="302" r:id="rId38"/>
    <p:sldId id="323" r:id="rId39"/>
    <p:sldId id="296" r:id="rId40"/>
    <p:sldId id="297" r:id="rId41"/>
    <p:sldId id="303" r:id="rId42"/>
    <p:sldId id="304" r:id="rId43"/>
    <p:sldId id="305" r:id="rId44"/>
    <p:sldId id="306" r:id="rId45"/>
    <p:sldId id="307" r:id="rId46"/>
    <p:sldId id="288" r:id="rId47"/>
    <p:sldId id="321" r:id="rId48"/>
    <p:sldId id="289" r:id="rId49"/>
    <p:sldId id="290" r:id="rId50"/>
    <p:sldId id="291" r:id="rId51"/>
    <p:sldId id="292" r:id="rId52"/>
    <p:sldId id="320" r:id="rId53"/>
    <p:sldId id="322" r:id="rId54"/>
    <p:sldId id="275"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EHS" initials="DJC" lastIdx="14" clrIdx="0"/>
  <p:cmAuthor id="1" name="User"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9" autoAdjust="0"/>
  </p:normalViewPr>
  <p:slideViewPr>
    <p:cSldViewPr>
      <p:cViewPr varScale="1">
        <p:scale>
          <a:sx n="51" d="100"/>
          <a:sy n="51" d="100"/>
        </p:scale>
        <p:origin x="715"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B4BA5C6-E5E7-4582-BED2-72181F51B0A4}" type="datetimeFigureOut">
              <a:rPr lang="en-US" smtClean="0"/>
              <a:t>11/19/2015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DB61DF-8501-4AEB-A4E7-66D3E9634D01}" type="slidenum">
              <a:rPr lang="en-US" smtClean="0"/>
              <a:t>‹#›</a:t>
            </a:fld>
            <a:endParaRPr lang="en-US"/>
          </a:p>
        </p:txBody>
      </p:sp>
    </p:spTree>
    <p:extLst>
      <p:ext uri="{BB962C8B-B14F-4D97-AF65-F5344CB8AC3E}">
        <p14:creationId xmlns:p14="http://schemas.microsoft.com/office/powerpoint/2010/main" val="4102067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21FF06-B0FA-4C60-8928-9448B65395DA}" type="datetimeFigureOut">
              <a:rPr lang="en-US" smtClean="0"/>
              <a:t>11/19/2015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B3FBD4-39C2-4116-A219-0BAE7979358B}" type="slidenum">
              <a:rPr lang="en-US" smtClean="0"/>
              <a:t>‹#›</a:t>
            </a:fld>
            <a:endParaRPr lang="en-US"/>
          </a:p>
        </p:txBody>
      </p:sp>
    </p:spTree>
    <p:extLst>
      <p:ext uri="{BB962C8B-B14F-4D97-AF65-F5344CB8AC3E}">
        <p14:creationId xmlns:p14="http://schemas.microsoft.com/office/powerpoint/2010/main" val="323964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rants.nih.gov/grants/plain_language.ht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https://www.niehs.nih.gov/research/supported/dert/programs/srp/resources/index.cfm </a:t>
            </a:r>
            <a:endParaRPr lang="en-US" dirty="0"/>
          </a:p>
        </p:txBody>
      </p:sp>
      <p:sp>
        <p:nvSpPr>
          <p:cNvPr id="4" name="Slide Number Placeholder 3"/>
          <p:cNvSpPr>
            <a:spLocks noGrp="1"/>
          </p:cNvSpPr>
          <p:nvPr>
            <p:ph type="sldNum" sz="quarter" idx="10"/>
          </p:nvPr>
        </p:nvSpPr>
        <p:spPr/>
        <p:txBody>
          <a:bodyPr/>
          <a:lstStyle/>
          <a:p>
            <a:fld id="{22B3FBD4-39C2-4116-A219-0BAE7979358B}" type="slidenum">
              <a:rPr lang="en-US" smtClean="0"/>
              <a:t>1</a:t>
            </a:fld>
            <a:endParaRPr lang="en-US"/>
          </a:p>
        </p:txBody>
      </p:sp>
    </p:spTree>
    <p:extLst>
      <p:ext uri="{BB962C8B-B14F-4D97-AF65-F5344CB8AC3E}">
        <p14:creationId xmlns:p14="http://schemas.microsoft.com/office/powerpoint/2010/main" val="290276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3FBD4-39C2-4116-A219-0BAE7979358B}" type="slidenum">
              <a:rPr lang="en-US" smtClean="0"/>
              <a:t>17</a:t>
            </a:fld>
            <a:endParaRPr lang="en-US"/>
          </a:p>
        </p:txBody>
      </p:sp>
    </p:spTree>
    <p:extLst>
      <p:ext uri="{BB962C8B-B14F-4D97-AF65-F5344CB8AC3E}">
        <p14:creationId xmlns:p14="http://schemas.microsoft.com/office/powerpoint/2010/main" val="301280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r>
              <a:rPr lang="en-US" baseline="0" dirty="0" smtClean="0"/>
              <a:t> note that MDB said that publication list provided as an excel sheet appears to not have been very helpful.</a:t>
            </a:r>
            <a:endParaRPr lang="en-US" dirty="0"/>
          </a:p>
        </p:txBody>
      </p:sp>
      <p:sp>
        <p:nvSpPr>
          <p:cNvPr id="4" name="Slide Number Placeholder 3"/>
          <p:cNvSpPr>
            <a:spLocks noGrp="1"/>
          </p:cNvSpPr>
          <p:nvPr>
            <p:ph type="sldNum" sz="quarter" idx="10"/>
          </p:nvPr>
        </p:nvSpPr>
        <p:spPr/>
        <p:txBody>
          <a:bodyPr/>
          <a:lstStyle/>
          <a:p>
            <a:fld id="{22B3FBD4-39C2-4116-A219-0BAE7979358B}" type="slidenum">
              <a:rPr lang="en-US" smtClean="0"/>
              <a:t>37</a:t>
            </a:fld>
            <a:endParaRPr lang="en-US"/>
          </a:p>
        </p:txBody>
      </p:sp>
    </p:spTree>
    <p:extLst>
      <p:ext uri="{BB962C8B-B14F-4D97-AF65-F5344CB8AC3E}">
        <p14:creationId xmlns:p14="http://schemas.microsoft.com/office/powerpoint/2010/main" val="243476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Let them kno</a:t>
            </a:r>
            <a:r>
              <a:rPr lang="en-US" baseline="0" dirty="0" smtClean="0"/>
              <a:t>w that NIH has a new policy on rigor, transparency, and reproducibility.  I would suggest that you tell them to read the policy (go to link) and make sure that they include a description of </a:t>
            </a:r>
            <a:r>
              <a:rPr lang="en-US" sz="1100" dirty="0"/>
              <a:t>scientific premise, scientific rigor, biological variables, such as sex, age, weight, and underlying health conditions,  and authentication of key biological and/or chemical resources.  You can also let them know that we will be discussing this more during the P42 RFA discussion.</a:t>
            </a:r>
          </a:p>
        </p:txBody>
      </p:sp>
      <p:sp>
        <p:nvSpPr>
          <p:cNvPr id="4" name="Slide Number Placeholder 3"/>
          <p:cNvSpPr>
            <a:spLocks noGrp="1"/>
          </p:cNvSpPr>
          <p:nvPr>
            <p:ph type="sldNum" sz="quarter" idx="10"/>
          </p:nvPr>
        </p:nvSpPr>
        <p:spPr/>
        <p:txBody>
          <a:bodyPr/>
          <a:lstStyle/>
          <a:p>
            <a:fld id="{22B3FBD4-39C2-4116-A219-0BAE7979358B}" type="slidenum">
              <a:rPr lang="en-US" smtClean="0"/>
              <a:t>38</a:t>
            </a:fld>
            <a:endParaRPr lang="en-US"/>
          </a:p>
        </p:txBody>
      </p:sp>
    </p:spTree>
    <p:extLst>
      <p:ext uri="{BB962C8B-B14F-4D97-AF65-F5344CB8AC3E}">
        <p14:creationId xmlns:p14="http://schemas.microsoft.com/office/powerpoint/2010/main" val="364686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Please note: All progress narratives (whether for the Center, Project, Core, etc.) should be written in non-technical/plain language (please see the NIH website on plain language: </a:t>
            </a:r>
            <a:r>
              <a:rPr lang="en-US" u="sng" dirty="0">
                <a:hlinkClick r:id="rId3"/>
              </a:rPr>
              <a:t>http://grants.nih.gov/grants/plain_language.htm</a:t>
            </a:r>
            <a:r>
              <a:rPr lang="en-US" dirty="0"/>
              <a:t>). The advances should be detailed enough for use by NIEHS staff for reporting to NIH leadership, Congress, and the public.  In general, each Project and Core Progress Report should contain language understandable to a scientist who may not be a specialist in the project's research field. The style used in Scientific American articles would be appropriate. Abbreviations and language that may not be known to the broader scientific community should be avoided unless clearly defined.</a:t>
            </a:r>
          </a:p>
          <a:p>
            <a:endParaRPr lang="en-US" dirty="0"/>
          </a:p>
        </p:txBody>
      </p:sp>
      <p:sp>
        <p:nvSpPr>
          <p:cNvPr id="4" name="Slide Number Placeholder 3"/>
          <p:cNvSpPr>
            <a:spLocks noGrp="1"/>
          </p:cNvSpPr>
          <p:nvPr>
            <p:ph type="sldNum" sz="quarter" idx="10"/>
          </p:nvPr>
        </p:nvSpPr>
        <p:spPr/>
        <p:txBody>
          <a:bodyPr/>
          <a:lstStyle/>
          <a:p>
            <a:fld id="{22B3FBD4-39C2-4116-A219-0BAE7979358B}" type="slidenum">
              <a:rPr lang="en-US" smtClean="0"/>
              <a:t>43</a:t>
            </a:fld>
            <a:endParaRPr lang="en-US"/>
          </a:p>
        </p:txBody>
      </p:sp>
    </p:spTree>
    <p:extLst>
      <p:ext uri="{BB962C8B-B14F-4D97-AF65-F5344CB8AC3E}">
        <p14:creationId xmlns:p14="http://schemas.microsoft.com/office/powerpoint/2010/main" val="165074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Let them kno</a:t>
            </a:r>
            <a:r>
              <a:rPr lang="en-US" baseline="0" dirty="0" smtClean="0"/>
              <a:t>w that NIH has a new policy on rigor, transparency, and reproducibility.  I would suggest that you tell them to read the policy (go to link) and make sure that they include a description of </a:t>
            </a:r>
            <a:r>
              <a:rPr lang="en-US" sz="1100" dirty="0"/>
              <a:t>scientific premise, scientific rigor, biological variables, such as sex, age, weight, and underlying health conditions,  and authentication of key biological and/or chemical resources.  You can also let them know that we will be discussing this more during the P42 RFA discussion.</a:t>
            </a:r>
          </a:p>
        </p:txBody>
      </p:sp>
      <p:sp>
        <p:nvSpPr>
          <p:cNvPr id="4" name="Slide Number Placeholder 3"/>
          <p:cNvSpPr>
            <a:spLocks noGrp="1"/>
          </p:cNvSpPr>
          <p:nvPr>
            <p:ph type="sldNum" sz="quarter" idx="10"/>
          </p:nvPr>
        </p:nvSpPr>
        <p:spPr/>
        <p:txBody>
          <a:bodyPr/>
          <a:lstStyle/>
          <a:p>
            <a:fld id="{22B3FBD4-39C2-4116-A219-0BAE7979358B}" type="slidenum">
              <a:rPr lang="en-US" smtClean="0"/>
              <a:t>47</a:t>
            </a:fld>
            <a:endParaRPr lang="en-US"/>
          </a:p>
        </p:txBody>
      </p:sp>
    </p:spTree>
    <p:extLst>
      <p:ext uri="{BB962C8B-B14F-4D97-AF65-F5344CB8AC3E}">
        <p14:creationId xmlns:p14="http://schemas.microsoft.com/office/powerpoint/2010/main" val="364686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 Let them kno</a:t>
            </a:r>
            <a:r>
              <a:rPr lang="en-US" baseline="0" dirty="0" smtClean="0"/>
              <a:t>w that NIH has a new policy on rigor, transparency, and reproducibility.  I would suggest that you tell them to read the policy (go to link) and make sure that they include a description of </a:t>
            </a:r>
            <a:r>
              <a:rPr lang="en-US" sz="1100" dirty="0"/>
              <a:t>scientific premise, scientific rigor, biological variables, such as sex, age, weight, and underlying health conditions,  and authentication of key biological and/or chemical resources.  You can also let them know that we will be discussing this more during the P42 RFA discussion.</a:t>
            </a:r>
          </a:p>
        </p:txBody>
      </p:sp>
      <p:sp>
        <p:nvSpPr>
          <p:cNvPr id="4" name="Slide Number Placeholder 3"/>
          <p:cNvSpPr>
            <a:spLocks noGrp="1"/>
          </p:cNvSpPr>
          <p:nvPr>
            <p:ph type="sldNum" sz="quarter" idx="10"/>
          </p:nvPr>
        </p:nvSpPr>
        <p:spPr/>
        <p:txBody>
          <a:bodyPr/>
          <a:lstStyle/>
          <a:p>
            <a:fld id="{22B3FBD4-39C2-4116-A219-0BAE7979358B}" type="slidenum">
              <a:rPr lang="en-US" smtClean="0"/>
              <a:t>53</a:t>
            </a:fld>
            <a:endParaRPr lang="en-US"/>
          </a:p>
        </p:txBody>
      </p:sp>
    </p:spTree>
    <p:extLst>
      <p:ext uri="{BB962C8B-B14F-4D97-AF65-F5344CB8AC3E}">
        <p14:creationId xmlns:p14="http://schemas.microsoft.com/office/powerpoint/2010/main" val="364686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659B3-C1CC-465C-9CC8-BD307E80B9F3}"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313178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59910E-5029-4518-9E3B-EEAE48290D92}"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139498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2A426-07FA-4D5F-9530-11BA7140F171}"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52323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5424F-25A3-4E28-BA00-E78AF41353E9}"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84367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90E78-A29D-4F87-AC85-F9E587D6F8C3}"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92313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0E7A26-BDDB-4BE6-B486-38C5E8D8B142}"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16151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54AAFB-639A-4E71-AB90-F70E1055F1C1}" type="datetime1">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1151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1F22E-676D-4FB1-8A90-4C6C8E21B3C2}" type="datetime1">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316528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8FDC1-D06E-4509-AABA-0891A5CC46A6}" type="datetime1">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256211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1B3C9-8DC4-4DA8-BD8E-011B9E2EF68B}"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39678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385BA-2E12-496E-B678-43AA515B1713}"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D0D37-3B2C-4AB1-AA7B-2273727FC9A5}" type="slidenum">
              <a:rPr lang="en-US" smtClean="0"/>
              <a:t>‹#›</a:t>
            </a:fld>
            <a:endParaRPr lang="en-US"/>
          </a:p>
        </p:txBody>
      </p:sp>
    </p:spTree>
    <p:extLst>
      <p:ext uri="{BB962C8B-B14F-4D97-AF65-F5344CB8AC3E}">
        <p14:creationId xmlns:p14="http://schemas.microsoft.com/office/powerpoint/2010/main" val="245133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CD596-389E-431E-9338-0C6CA8BB3FB3}" type="datetime1">
              <a:rPr lang="en-US" smtClean="0"/>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D0D37-3B2C-4AB1-AA7B-2273727FC9A5}" type="slidenum">
              <a:rPr lang="en-US" smtClean="0"/>
              <a:t>‹#›</a:t>
            </a:fld>
            <a:endParaRPr lang="en-US"/>
          </a:p>
        </p:txBody>
      </p:sp>
    </p:spTree>
    <p:extLst>
      <p:ext uri="{BB962C8B-B14F-4D97-AF65-F5344CB8AC3E}">
        <p14:creationId xmlns:p14="http://schemas.microsoft.com/office/powerpoint/2010/main" val="156392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ehs.nih.gov/research/supported/dert/programs/srp/resources/index.cf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rpinfo@niehs.nih.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rpinfo@niehs.nih.gov"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ools.niehs.nih.gov/srp/resources/rtc.cfm"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grants.nih.gov/grants/policy/nihgps_2013/nihgps_ch8.htm#prior_approval_requirements"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srpinfo@niehs.nih.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rants.nih.gov/grants/rppr/rppr_instruction_guid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srpinfo@niehs.nih.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grants.nih.gov/reproducibility/index.htm"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srpinfo@niehs.nih.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ublic.era.nih.gov/commons/public/login.do?TYPE=33554433&amp;REALMOID=06-1edb031f-46c7-44b3-b803-60b537de74d2&amp;GUID=&amp;SMAUTHREASON=0&amp;METHOD=GET&amp;SMAGENTNAME=-SM-938PYmoLVb4VrDeXo04LZUDVDvc%2b3899ByInEAjuSUvWNIGfB2zRpWiCivYGCogG&amp;TARGET=-SM-http://public.era.nih.gov/commons" TargetMode="External"/><Relationship Id="rId2" Type="http://schemas.openxmlformats.org/officeDocument/2006/relationships/hyperlink" Target="http://grants.nih.gov/grants/rppr/index.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ccind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cdc.gov/ccindex" TargetMode="External"/><Relationship Id="rId3" Type="http://schemas.openxmlformats.org/officeDocument/2006/relationships/hyperlink" Target="http://grants.nih.gov/grants/rppr/" TargetMode="External"/><Relationship Id="rId7" Type="http://schemas.openxmlformats.org/officeDocument/2006/relationships/hyperlink" Target="http://grants.nih.gov/grants/plain_language.htm" TargetMode="External"/><Relationship Id="rId2" Type="http://schemas.openxmlformats.org/officeDocument/2006/relationships/hyperlink" Target="http://grants.nih.gov/grants/rppr/rppr_instruction_guide.pdf" TargetMode="External"/><Relationship Id="rId1" Type="http://schemas.openxmlformats.org/officeDocument/2006/relationships/slideLayout" Target="../slideLayouts/slideLayout2.xml"/><Relationship Id="rId6" Type="http://schemas.openxmlformats.org/officeDocument/2006/relationships/hyperlink" Target="https://tools.niehs.nih.gov/srp/resources/updates.cfm" TargetMode="External"/><Relationship Id="rId5" Type="http://schemas.openxmlformats.org/officeDocument/2006/relationships/hyperlink" Target="mailto:GrantsPolicy@od.nih.gov" TargetMode="External"/><Relationship Id="rId4" Type="http://schemas.openxmlformats.org/officeDocument/2006/relationships/hyperlink" Target="http://grants.nih.gov/support" TargetMode="External"/><Relationship Id="rId9" Type="http://schemas.openxmlformats.org/officeDocument/2006/relationships/hyperlink" Target="http://superfund.oregonstate.edu/interna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grants.nih.gov/reproducibility/index.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grants.nih.gov/reproducibility/index.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rpinfo@niehs.nih.gov"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4038600"/>
          </a:xfrm>
        </p:spPr>
        <p:txBody>
          <a:bodyPr>
            <a:normAutofit fontScale="90000"/>
          </a:bodyPr>
          <a:lstStyle/>
          <a:p>
            <a:r>
              <a:rPr lang="en-US" sz="4900" dirty="0" smtClean="0"/>
              <a:t>Navigating the Research Performance Progress Report (RPPR) for P42 Superfund Grants</a:t>
            </a:r>
            <a:r>
              <a:rPr lang="en-US" dirty="0" smtClean="0"/>
              <a:t/>
            </a:r>
            <a:br>
              <a:rPr lang="en-US" dirty="0" smtClean="0"/>
            </a:br>
            <a:r>
              <a:rPr lang="en-US" b="1" u="sng" dirty="0" smtClean="0">
                <a:solidFill>
                  <a:srgbClr val="00B050"/>
                </a:solidFill>
              </a:rPr>
              <a:t>Updated: 11/10/15</a:t>
            </a:r>
            <a:br>
              <a:rPr lang="en-US" b="1" u="sng" dirty="0" smtClean="0">
                <a:solidFill>
                  <a:srgbClr val="00B050"/>
                </a:solidFill>
              </a:rPr>
            </a:br>
            <a:r>
              <a:rPr lang="en-US" sz="3100" b="1" u="sng" dirty="0" smtClean="0">
                <a:solidFill>
                  <a:srgbClr val="00B050"/>
                </a:solidFill>
              </a:rPr>
              <a:t>(updates in green)</a:t>
            </a:r>
            <a:endParaRPr lang="en-US" sz="3100" b="1" u="sng" dirty="0">
              <a:solidFill>
                <a:srgbClr val="00B050"/>
              </a:solidFill>
            </a:endParaRPr>
          </a:p>
        </p:txBody>
      </p:sp>
      <p:sp>
        <p:nvSpPr>
          <p:cNvPr id="4" name="Slide Number Placeholder 3"/>
          <p:cNvSpPr>
            <a:spLocks noGrp="1"/>
          </p:cNvSpPr>
          <p:nvPr>
            <p:ph type="sldNum" sz="quarter" idx="12"/>
          </p:nvPr>
        </p:nvSpPr>
        <p:spPr/>
        <p:txBody>
          <a:bodyPr/>
          <a:lstStyle/>
          <a:p>
            <a:fld id="{5B1D0D37-3B2C-4AB1-AA7B-2273727FC9A5}" type="slidenum">
              <a:rPr lang="en-US" smtClean="0"/>
              <a:t>1</a:t>
            </a:fld>
            <a:endParaRPr lang="en-US"/>
          </a:p>
        </p:txBody>
      </p:sp>
      <p:sp>
        <p:nvSpPr>
          <p:cNvPr id="6" name="Rectangle 5"/>
          <p:cNvSpPr/>
          <p:nvPr/>
        </p:nvSpPr>
        <p:spPr>
          <a:xfrm>
            <a:off x="228600" y="6135469"/>
            <a:ext cx="853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hlinkClick r:id="rId3"/>
              </a:rPr>
              <a:t>Available on Materials for Grantees: https</a:t>
            </a:r>
            <a:r>
              <a:rPr lang="en-US" dirty="0">
                <a:hlinkClick r:id="rId3"/>
              </a:rPr>
              <a:t>://</a:t>
            </a:r>
            <a:r>
              <a:rPr lang="en-US" dirty="0" smtClean="0">
                <a:hlinkClick r:id="rId3"/>
              </a:rPr>
              <a:t>www.niehs.nih.gov/research/supported/dert/programs/srp/resources/index.cfm</a:t>
            </a:r>
            <a:r>
              <a:rPr lang="en-US" dirty="0" smtClean="0"/>
              <a:t> </a:t>
            </a:r>
            <a:endParaRPr lang="en-US" dirty="0"/>
          </a:p>
        </p:txBody>
      </p:sp>
      <p:grpSp>
        <p:nvGrpSpPr>
          <p:cNvPr id="5" name="Group 4"/>
          <p:cNvGrpSpPr/>
          <p:nvPr/>
        </p:nvGrpSpPr>
        <p:grpSpPr>
          <a:xfrm>
            <a:off x="3886200" y="3863150"/>
            <a:ext cx="3886200" cy="2590800"/>
            <a:chOff x="152400" y="228600"/>
            <a:chExt cx="7664450" cy="601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28600"/>
              <a:ext cx="766445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152" b="10940"/>
            <a:stretch/>
          </p:blipFill>
          <p:spPr bwMode="auto">
            <a:xfrm>
              <a:off x="152400" y="2209801"/>
              <a:ext cx="7664450" cy="402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8509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B.2. Goals - Overall Component  </a:t>
            </a:r>
            <a:endParaRPr lang="en-US" dirty="0"/>
          </a:p>
        </p:txBody>
      </p:sp>
      <p:sp>
        <p:nvSpPr>
          <p:cNvPr id="4" name="Content Placeholder 3"/>
          <p:cNvSpPr>
            <a:spLocks noGrp="1"/>
          </p:cNvSpPr>
          <p:nvPr>
            <p:ph idx="1"/>
          </p:nvPr>
        </p:nvSpPr>
        <p:spPr>
          <a:xfrm>
            <a:off x="457200" y="1066800"/>
            <a:ext cx="8229600" cy="5029200"/>
          </a:xfrm>
        </p:spPr>
        <p:txBody>
          <a:bodyPr>
            <a:noAutofit/>
          </a:bodyPr>
          <a:lstStyle/>
          <a:p>
            <a:r>
              <a:rPr lang="en-US" sz="2000" dirty="0"/>
              <a:t>A</a:t>
            </a:r>
            <a:r>
              <a:rPr lang="en-US" sz="2000" dirty="0" smtClean="0"/>
              <a:t>ttach “Overall Center Highlights” here</a:t>
            </a:r>
            <a:endParaRPr lang="en-US" sz="2000" dirty="0"/>
          </a:p>
          <a:p>
            <a:pPr lvl="0"/>
            <a:r>
              <a:rPr lang="en-US" sz="2000" dirty="0"/>
              <a:t>Centers should briefly report major highlights from among the projects and cores </a:t>
            </a:r>
            <a:r>
              <a:rPr lang="en-US" sz="2000" dirty="0" smtClean="0"/>
              <a:t>(3 to 4 highlights)</a:t>
            </a:r>
          </a:p>
          <a:p>
            <a:pPr lvl="1"/>
            <a:r>
              <a:rPr lang="en-US" sz="2000" dirty="0" smtClean="0"/>
              <a:t>discoveries </a:t>
            </a:r>
            <a:r>
              <a:rPr lang="en-US" sz="2000" dirty="0"/>
              <a:t>or activities that have made a big impact (or are likely to make a big impact</a:t>
            </a:r>
            <a:r>
              <a:rPr lang="en-US" sz="2000" dirty="0" smtClean="0"/>
              <a:t>)</a:t>
            </a:r>
          </a:p>
          <a:p>
            <a:pPr lvl="1"/>
            <a:r>
              <a:rPr lang="en-US" sz="2000" dirty="0" smtClean="0"/>
              <a:t>accomplishments </a:t>
            </a:r>
            <a:r>
              <a:rPr lang="en-US" sz="2000" dirty="0"/>
              <a:t>with an impact on public health or has the potential to impact public health; major contributions to the body of scientific information (e.g., seminal publication); influence on decision-making progress at a Superfund Site or at a local, state, or federal level; reduction in uncertainty in the risk assessment process; or improvement/application of </a:t>
            </a:r>
            <a:r>
              <a:rPr lang="en-US" sz="2000" dirty="0" smtClean="0"/>
              <a:t>detection technologies and remediation strategies/processes, </a:t>
            </a:r>
            <a:r>
              <a:rPr lang="en-US" sz="2000" dirty="0"/>
              <a:t>etc.  </a:t>
            </a:r>
          </a:p>
          <a:p>
            <a:pPr lvl="1"/>
            <a:r>
              <a:rPr lang="en-US" sz="2000" dirty="0"/>
              <a:t>Ideally, </a:t>
            </a:r>
            <a:r>
              <a:rPr lang="en-US" sz="2000" dirty="0" smtClean="0"/>
              <a:t>Overall Center </a:t>
            </a:r>
            <a:r>
              <a:rPr lang="en-US" sz="2000" dirty="0"/>
              <a:t>H</a:t>
            </a:r>
            <a:r>
              <a:rPr lang="en-US" sz="2000" dirty="0" smtClean="0"/>
              <a:t>ighlights </a:t>
            </a:r>
            <a:r>
              <a:rPr lang="en-US" sz="2000" dirty="0"/>
              <a:t>will include a mix of biomedical, </a:t>
            </a:r>
            <a:r>
              <a:rPr lang="en-US" sz="2000" dirty="0" smtClean="0"/>
              <a:t>environmental </a:t>
            </a:r>
            <a:r>
              <a:rPr lang="en-US" sz="2000" dirty="0"/>
              <a:t>science &amp; </a:t>
            </a:r>
            <a:r>
              <a:rPr lang="en-US" sz="2000" dirty="0" smtClean="0"/>
              <a:t>engineering (non‐biomedical), </a:t>
            </a:r>
            <a:r>
              <a:rPr lang="en-US" sz="2000" dirty="0"/>
              <a:t>and core </a:t>
            </a:r>
            <a:r>
              <a:rPr lang="en-US" sz="2000" dirty="0" smtClean="0"/>
              <a:t>discoveries/accomplishments  </a:t>
            </a:r>
            <a:endParaRPr lang="en-US" sz="2000" dirty="0"/>
          </a:p>
          <a:p>
            <a:endParaRPr lang="en-US" sz="2000" dirty="0"/>
          </a:p>
        </p:txBody>
      </p:sp>
      <p:sp>
        <p:nvSpPr>
          <p:cNvPr id="2" name="Slide Number Placeholder 1"/>
          <p:cNvSpPr>
            <a:spLocks noGrp="1"/>
          </p:cNvSpPr>
          <p:nvPr>
            <p:ph type="sldNum" sz="quarter" idx="12"/>
          </p:nvPr>
        </p:nvSpPr>
        <p:spPr/>
        <p:txBody>
          <a:bodyPr/>
          <a:lstStyle/>
          <a:p>
            <a:fld id="{5B1D0D37-3B2C-4AB1-AA7B-2273727FC9A5}" type="slidenum">
              <a:rPr lang="en-US" smtClean="0"/>
              <a:t>10</a:t>
            </a:fld>
            <a:endParaRPr lang="en-US"/>
          </a:p>
        </p:txBody>
      </p:sp>
    </p:spTree>
    <p:extLst>
      <p:ext uri="{BB962C8B-B14F-4D97-AF65-F5344CB8AC3E}">
        <p14:creationId xmlns:p14="http://schemas.microsoft.com/office/powerpoint/2010/main" val="3351480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B.2. </a:t>
            </a:r>
            <a:r>
              <a:rPr lang="en-US" dirty="0" smtClean="0"/>
              <a:t>Goals - Overall Component, cont. </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State WHY a</a:t>
            </a:r>
            <a:r>
              <a:rPr lang="en-US" sz="2000" dirty="0" smtClean="0"/>
              <a:t> </a:t>
            </a:r>
            <a:r>
              <a:rPr lang="en-US" sz="2000" dirty="0"/>
              <a:t>highlight is </a:t>
            </a:r>
            <a:r>
              <a:rPr lang="en-US" sz="2000" dirty="0" smtClean="0"/>
              <a:t>significant</a:t>
            </a:r>
          </a:p>
          <a:p>
            <a:pPr lvl="1"/>
            <a:r>
              <a:rPr lang="en-US" sz="2000" dirty="0" smtClean="0"/>
              <a:t>If possible, include </a:t>
            </a:r>
            <a:r>
              <a:rPr lang="en-US" sz="2000" dirty="0"/>
              <a:t>quantifiable estimates of cost savings, reduced disease incidence, </a:t>
            </a:r>
            <a:r>
              <a:rPr lang="en-US" sz="2000" dirty="0" smtClean="0"/>
              <a:t>key scientific discovery (e.g. uncovering new mechanism), reduction </a:t>
            </a:r>
            <a:r>
              <a:rPr lang="en-US" sz="2000" dirty="0"/>
              <a:t>of time for cleanups, etc. relevant to the discovery or activity.  If highlighted work has been published, </a:t>
            </a:r>
            <a:r>
              <a:rPr lang="en-US" sz="2000" b="1" dirty="0">
                <a:solidFill>
                  <a:srgbClr val="FF0000"/>
                </a:solidFill>
              </a:rPr>
              <a:t>please include </a:t>
            </a:r>
            <a:r>
              <a:rPr lang="en-US" sz="2000" b="1" dirty="0" smtClean="0">
                <a:solidFill>
                  <a:srgbClr val="FF0000"/>
                </a:solidFill>
              </a:rPr>
              <a:t>the citation </a:t>
            </a:r>
            <a:r>
              <a:rPr lang="en-US" sz="2000" b="1" dirty="0">
                <a:solidFill>
                  <a:srgbClr val="FF0000"/>
                </a:solidFill>
              </a:rPr>
              <a:t>(e.g. Author, Year)</a:t>
            </a:r>
            <a:r>
              <a:rPr lang="en-US" sz="2000" dirty="0"/>
              <a:t> </a:t>
            </a:r>
            <a:r>
              <a:rPr lang="en-US" sz="2000" dirty="0" smtClean="0"/>
              <a:t>of the publication </a:t>
            </a:r>
            <a:r>
              <a:rPr lang="en-US" sz="2000" dirty="0"/>
              <a:t>or </a:t>
            </a:r>
            <a:r>
              <a:rPr lang="en-US" sz="2000" dirty="0" smtClean="0"/>
              <a:t>patent </a:t>
            </a:r>
            <a:r>
              <a:rPr lang="en-US" sz="2000" dirty="0"/>
              <a:t>in the </a:t>
            </a:r>
            <a:r>
              <a:rPr lang="en-US" sz="2000" dirty="0" smtClean="0"/>
              <a:t>text </a:t>
            </a:r>
            <a:endParaRPr lang="en-US" sz="2000" dirty="0"/>
          </a:p>
          <a:p>
            <a:pPr lvl="0"/>
            <a:r>
              <a:rPr lang="en-US" sz="2000" b="1" dirty="0" smtClean="0">
                <a:solidFill>
                  <a:srgbClr val="FF0000"/>
                </a:solidFill>
              </a:rPr>
              <a:t>Limit </a:t>
            </a:r>
            <a:r>
              <a:rPr lang="en-US" sz="2000" b="1" dirty="0">
                <a:solidFill>
                  <a:srgbClr val="FF0000"/>
                </a:solidFill>
              </a:rPr>
              <a:t>each highlight to ~250 </a:t>
            </a:r>
            <a:r>
              <a:rPr lang="en-US" sz="2000" b="1" dirty="0" smtClean="0">
                <a:solidFill>
                  <a:srgbClr val="FF0000"/>
                </a:solidFill>
              </a:rPr>
              <a:t>words </a:t>
            </a:r>
            <a:r>
              <a:rPr lang="en-US" sz="2000" dirty="0"/>
              <a:t>(provide greater level of detail in the individual project or core progress narrative</a:t>
            </a:r>
            <a:r>
              <a:rPr lang="en-US" sz="2000" dirty="0" smtClean="0"/>
              <a:t>) </a:t>
            </a:r>
            <a:endParaRPr lang="en-US" sz="2000" dirty="0"/>
          </a:p>
          <a:p>
            <a:r>
              <a:rPr lang="en-US" sz="2000" dirty="0"/>
              <a:t>T</a:t>
            </a:r>
            <a:r>
              <a:rPr lang="en-US" sz="2000" dirty="0" smtClean="0"/>
              <a:t>otal </a:t>
            </a:r>
            <a:r>
              <a:rPr lang="en-US" sz="2000" dirty="0"/>
              <a:t>highlights </a:t>
            </a:r>
            <a:r>
              <a:rPr lang="en-US" sz="2000" dirty="0" smtClean="0"/>
              <a:t>should be limited </a:t>
            </a:r>
            <a:r>
              <a:rPr lang="en-US" sz="2000" dirty="0"/>
              <a:t>to </a:t>
            </a:r>
            <a:r>
              <a:rPr lang="en-US" sz="2000" dirty="0" smtClean="0"/>
              <a:t>2 </a:t>
            </a:r>
            <a:r>
              <a:rPr lang="en-US" sz="2000" dirty="0"/>
              <a:t>pages </a:t>
            </a:r>
            <a:r>
              <a:rPr lang="en-US" sz="2000" dirty="0" smtClean="0"/>
              <a:t>for this section </a:t>
            </a:r>
            <a:endParaRPr lang="en-US" sz="2000" dirty="0"/>
          </a:p>
          <a:p>
            <a:pPr lvl="0"/>
            <a:r>
              <a:rPr lang="en-US" sz="2000" dirty="0" smtClean="0"/>
              <a:t>Note: </a:t>
            </a:r>
            <a:r>
              <a:rPr lang="en-US" sz="2000" dirty="0"/>
              <a:t>RPPR instructions say to include “Goals not met” but this is not appropriate for the Overall Center, but are appropriate for the </a:t>
            </a:r>
            <a:r>
              <a:rPr lang="en-US" sz="2000" dirty="0" smtClean="0"/>
              <a:t>project/core component </a:t>
            </a:r>
            <a:r>
              <a:rPr lang="en-US" sz="2000" dirty="0"/>
              <a:t>sections and should be included </a:t>
            </a:r>
            <a:r>
              <a:rPr lang="en-US" sz="2000" dirty="0" smtClean="0"/>
              <a:t>there</a:t>
            </a:r>
          </a:p>
          <a:p>
            <a:pPr lvl="0"/>
            <a:r>
              <a:rPr lang="en-US" sz="2000" dirty="0" smtClean="0"/>
              <a:t>Minor change from last year: we ask that you put RTC/CEC highlights to Overall Outreach to Communities Section B.5. (See Slide 15)</a:t>
            </a:r>
          </a:p>
          <a:p>
            <a:r>
              <a:rPr lang="en-US" sz="2000" dirty="0"/>
              <a:t>Note: </a:t>
            </a:r>
            <a:r>
              <a:rPr lang="en-US" sz="2000" dirty="0" smtClean="0"/>
              <a:t>this section (named “Overall Center Highlights”) should </a:t>
            </a:r>
            <a:r>
              <a:rPr lang="en-US" sz="2000" dirty="0"/>
              <a:t>be included in the Annual Updates, due to </a:t>
            </a:r>
            <a:r>
              <a:rPr lang="en-US" sz="2000" dirty="0">
                <a:hlinkClick r:id="rId2"/>
              </a:rPr>
              <a:t>srpinfo@niehs.nih.gov</a:t>
            </a:r>
            <a:r>
              <a:rPr lang="en-US" sz="2000" dirty="0"/>
              <a:t> as a Word Doc on </a:t>
            </a:r>
            <a:r>
              <a:rPr lang="en-US" sz="2000" b="1" u="sng" dirty="0">
                <a:solidFill>
                  <a:srgbClr val="00B050"/>
                </a:solidFill>
              </a:rPr>
              <a:t>Feb. </a:t>
            </a:r>
            <a:r>
              <a:rPr lang="en-US" sz="2000" b="1" u="sng" dirty="0" smtClean="0">
                <a:solidFill>
                  <a:srgbClr val="00B050"/>
                </a:solidFill>
              </a:rPr>
              <a:t>15th</a:t>
            </a:r>
            <a:r>
              <a:rPr lang="en-US" sz="2000" dirty="0" smtClean="0"/>
              <a:t>)</a:t>
            </a:r>
            <a:endParaRPr lang="en-US" sz="2000" dirty="0"/>
          </a:p>
          <a:p>
            <a:pPr marL="0" lv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5B1D0D37-3B2C-4AB1-AA7B-2273727FC9A5}" type="slidenum">
              <a:rPr lang="en-US" smtClean="0"/>
              <a:t>11</a:t>
            </a:fld>
            <a:endParaRPr lang="en-US"/>
          </a:p>
        </p:txBody>
      </p:sp>
    </p:spTree>
    <p:extLst>
      <p:ext uri="{BB962C8B-B14F-4D97-AF65-F5344CB8AC3E}">
        <p14:creationId xmlns:p14="http://schemas.microsoft.com/office/powerpoint/2010/main" val="1493289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B.3. Supplements - Overall</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R</a:t>
            </a:r>
            <a:r>
              <a:rPr lang="en-US" dirty="0" smtClean="0"/>
              <a:t>eport </a:t>
            </a:r>
            <a:r>
              <a:rPr lang="en-US" dirty="0"/>
              <a:t>progress on </a:t>
            </a:r>
            <a:r>
              <a:rPr lang="en-US" dirty="0" smtClean="0"/>
              <a:t>all administrative </a:t>
            </a:r>
            <a:r>
              <a:rPr lang="en-US" dirty="0"/>
              <a:t>supplement awards that have not been previously reported and are completed or </a:t>
            </a:r>
            <a:r>
              <a:rPr lang="en-US" dirty="0" smtClean="0"/>
              <a:t>active</a:t>
            </a:r>
          </a:p>
          <a:p>
            <a:pPr lvl="1"/>
            <a:r>
              <a:rPr lang="en-US" dirty="0" smtClean="0"/>
              <a:t>This is a requirement</a:t>
            </a:r>
          </a:p>
          <a:p>
            <a:pPr lvl="1"/>
            <a:r>
              <a:rPr lang="en-US" dirty="0" smtClean="0"/>
              <a:t>In order to fill this out, you will need the supplement number; Supplements </a:t>
            </a:r>
            <a:r>
              <a:rPr lang="en-US" dirty="0"/>
              <a:t>generally have </a:t>
            </a:r>
            <a:r>
              <a:rPr lang="en-US" dirty="0" smtClean="0"/>
              <a:t>a 3 </a:t>
            </a:r>
            <a:r>
              <a:rPr lang="en-US" dirty="0"/>
              <a:t>in front of the grant number (i.e., Type 3</a:t>
            </a:r>
            <a:r>
              <a:rPr lang="en-US" dirty="0" smtClean="0"/>
              <a:t>)</a:t>
            </a:r>
          </a:p>
          <a:p>
            <a:pPr lvl="1"/>
            <a:r>
              <a:rPr lang="en-US" dirty="0"/>
              <a:t>Please contact your Program Administrator if you have a question about which awards to </a:t>
            </a:r>
            <a:r>
              <a:rPr lang="en-US" dirty="0" smtClean="0"/>
              <a:t>report</a:t>
            </a:r>
          </a:p>
          <a:p>
            <a:pPr lvl="0"/>
            <a:r>
              <a:rPr lang="en-US" dirty="0" smtClean="0"/>
              <a:t>Provide highlight </a:t>
            </a:r>
            <a:r>
              <a:rPr lang="en-US" dirty="0"/>
              <a:t>of progress of each </a:t>
            </a:r>
            <a:r>
              <a:rPr lang="en-US" dirty="0" smtClean="0"/>
              <a:t>supplement award</a:t>
            </a:r>
          </a:p>
          <a:p>
            <a:pPr lvl="1"/>
            <a:r>
              <a:rPr lang="en-US" dirty="0" smtClean="0"/>
              <a:t>Mention again purpose of supplement in write-up</a:t>
            </a:r>
          </a:p>
          <a:p>
            <a:pPr lvl="1"/>
            <a:r>
              <a:rPr lang="en-US" dirty="0" smtClean="0"/>
              <a:t>Specific Aims and Accomplishments are limited to 700 characters each</a:t>
            </a:r>
          </a:p>
          <a:p>
            <a:pPr lvl="0"/>
            <a:r>
              <a:rPr lang="en-US" dirty="0" smtClean="0"/>
              <a:t>If </a:t>
            </a:r>
            <a:r>
              <a:rPr lang="en-US" dirty="0"/>
              <a:t>applicable to your grant, report activities for re-instatement of </a:t>
            </a:r>
            <a:r>
              <a:rPr lang="en-US" dirty="0" smtClean="0"/>
              <a:t>funds</a:t>
            </a:r>
          </a:p>
          <a:p>
            <a:pPr lvl="0"/>
            <a:r>
              <a:rPr lang="en-US" dirty="0" smtClean="0"/>
              <a:t>If supplement resulted in publication(s), please cite reference in text in the accomplishments box</a:t>
            </a:r>
          </a:p>
          <a:p>
            <a:pPr lvl="0"/>
            <a:r>
              <a:rPr lang="en-US" dirty="0" smtClean="0"/>
              <a:t>If you have more than one supplements, </a:t>
            </a:r>
            <a:r>
              <a:rPr lang="en-US" dirty="0"/>
              <a:t>c</a:t>
            </a:r>
            <a:r>
              <a:rPr lang="en-US" dirty="0" smtClean="0"/>
              <a:t>lick on Add/New button at bottom right</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12</a:t>
            </a:fld>
            <a:endParaRPr lang="en-US"/>
          </a:p>
        </p:txBody>
      </p:sp>
    </p:spTree>
    <p:extLst>
      <p:ext uri="{BB962C8B-B14F-4D97-AF65-F5344CB8AC3E}">
        <p14:creationId xmlns:p14="http://schemas.microsoft.com/office/powerpoint/2010/main" val="387963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B.4. Opportunities for training (and professional development) that the project provided - Overall</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5344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4293275"/>
            <a:ext cx="8458200" cy="2031325"/>
          </a:xfrm>
          <a:prstGeom prst="rect">
            <a:avLst/>
          </a:prstGeom>
        </p:spPr>
        <p:txBody>
          <a:bodyPr wrap="square">
            <a:spAutoFit/>
          </a:bodyPr>
          <a:lstStyle/>
          <a:p>
            <a:pPr marL="285750" indent="-285750">
              <a:buFont typeface="Arial" panose="020B0604020202020204" pitchFamily="34" charset="0"/>
              <a:buChar char="•"/>
            </a:pPr>
            <a:r>
              <a:rPr lang="en-US" dirty="0" smtClean="0"/>
              <a:t>Include Trainee Highlights here (this is the same Trainee Highlights included in the Annual Updates due to </a:t>
            </a:r>
            <a:r>
              <a:rPr lang="en-US" dirty="0" smtClean="0">
                <a:hlinkClick r:id="rId3"/>
              </a:rPr>
              <a:t>srpinfo@niehs.nih.gov</a:t>
            </a:r>
            <a:r>
              <a:rPr lang="en-US" dirty="0" smtClean="0"/>
              <a:t> by </a:t>
            </a:r>
            <a:r>
              <a:rPr lang="en-US" b="1" dirty="0" smtClean="0">
                <a:solidFill>
                  <a:srgbClr val="00B050"/>
                </a:solidFill>
              </a:rPr>
              <a:t>February 15th</a:t>
            </a:r>
            <a:r>
              <a:rPr lang="en-US" dirty="0" smtClean="0"/>
              <a:t>) </a:t>
            </a:r>
          </a:p>
          <a:p>
            <a:pPr marL="285750" indent="-285750">
              <a:buFont typeface="Arial" panose="020B0604020202020204" pitchFamily="34" charset="0"/>
              <a:buChar char="•"/>
            </a:pPr>
            <a:r>
              <a:rPr lang="en-US" dirty="0" smtClean="0"/>
              <a:t>This section should be included for those Centers with and without Training Cores</a:t>
            </a:r>
          </a:p>
          <a:p>
            <a:pPr marL="285750" indent="-285750">
              <a:buFont typeface="Arial" panose="020B0604020202020204" pitchFamily="34" charset="0"/>
              <a:buChar char="•"/>
            </a:pPr>
            <a:r>
              <a:rPr lang="en-US" dirty="0" smtClean="0"/>
              <a:t>Note: Individual </a:t>
            </a:r>
            <a:r>
              <a:rPr lang="en-US" dirty="0"/>
              <a:t>Development Plans (IDPs) are not in the Request for Applications (RFA), so you do not need to describe whether your institution has these established</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13</a:t>
            </a:fld>
            <a:endParaRPr lang="en-US"/>
          </a:p>
        </p:txBody>
      </p:sp>
    </p:spTree>
    <p:extLst>
      <p:ext uri="{BB962C8B-B14F-4D97-AF65-F5344CB8AC3E}">
        <p14:creationId xmlns:p14="http://schemas.microsoft.com/office/powerpoint/2010/main" val="242210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B.4. Opportunities for training </a:t>
            </a:r>
            <a:r>
              <a:rPr lang="en-US" sz="3200" dirty="0" smtClean="0"/>
              <a:t>(and </a:t>
            </a:r>
            <a:r>
              <a:rPr lang="en-US" sz="3200" dirty="0"/>
              <a:t>professional </a:t>
            </a:r>
            <a:r>
              <a:rPr lang="en-US" sz="3200" dirty="0" smtClean="0"/>
              <a:t>development) </a:t>
            </a:r>
            <a:r>
              <a:rPr lang="en-US" sz="3200" dirty="0"/>
              <a:t>that the project </a:t>
            </a:r>
            <a:r>
              <a:rPr lang="en-US" sz="3200" dirty="0" smtClean="0"/>
              <a:t>provided - Overall</a:t>
            </a:r>
            <a:endParaRPr lang="en-US" sz="3200" dirty="0"/>
          </a:p>
        </p:txBody>
      </p:sp>
      <p:sp>
        <p:nvSpPr>
          <p:cNvPr id="4" name="Content Placeholder 3"/>
          <p:cNvSpPr>
            <a:spLocks noGrp="1"/>
          </p:cNvSpPr>
          <p:nvPr>
            <p:ph idx="1"/>
          </p:nvPr>
        </p:nvSpPr>
        <p:spPr>
          <a:xfrm>
            <a:off x="457200" y="1447800"/>
            <a:ext cx="8229600" cy="5257800"/>
          </a:xfrm>
        </p:spPr>
        <p:txBody>
          <a:bodyPr>
            <a:noAutofit/>
          </a:bodyPr>
          <a:lstStyle/>
          <a:p>
            <a:r>
              <a:rPr lang="en-US" sz="2000" dirty="0" smtClean="0"/>
              <a:t>Trainee Highlights: Briefly </a:t>
            </a:r>
            <a:r>
              <a:rPr lang="en-US" sz="2000" dirty="0"/>
              <a:t>highlight significant accomplishments by </a:t>
            </a:r>
            <a:r>
              <a:rPr lang="en-US" sz="2000" dirty="0" smtClean="0"/>
              <a:t>your </a:t>
            </a:r>
            <a:r>
              <a:rPr lang="en-US" sz="2000" dirty="0"/>
              <a:t>trainees over the past funding </a:t>
            </a:r>
            <a:r>
              <a:rPr lang="en-US" sz="2000" dirty="0" smtClean="0"/>
              <a:t>year </a:t>
            </a:r>
          </a:p>
          <a:p>
            <a:pPr lvl="1"/>
            <a:r>
              <a:rPr lang="en-US" sz="1800" dirty="0"/>
              <a:t>I</a:t>
            </a:r>
            <a:r>
              <a:rPr lang="en-US" sz="1800" dirty="0" smtClean="0"/>
              <a:t>nclude most significant </a:t>
            </a:r>
            <a:r>
              <a:rPr lang="en-US" sz="1800" dirty="0"/>
              <a:t>awards, publication </a:t>
            </a:r>
            <a:r>
              <a:rPr lang="en-US" sz="1800" dirty="0" smtClean="0"/>
              <a:t>accomplishments </a:t>
            </a:r>
            <a:r>
              <a:rPr lang="en-US" sz="1800" b="1" u="sng" dirty="0" smtClean="0">
                <a:solidFill>
                  <a:srgbClr val="00B050"/>
                </a:solidFill>
              </a:rPr>
              <a:t>(include “Author, Year” citation)</a:t>
            </a:r>
            <a:r>
              <a:rPr lang="en-US" sz="1800" dirty="0" smtClean="0"/>
              <a:t>, </a:t>
            </a:r>
            <a:r>
              <a:rPr lang="en-US" sz="1800" dirty="0"/>
              <a:t>fellowship awards, notable career advances, etc.  </a:t>
            </a:r>
            <a:endParaRPr lang="en-US" sz="1800" dirty="0" smtClean="0"/>
          </a:p>
          <a:p>
            <a:pPr lvl="1"/>
            <a:r>
              <a:rPr lang="en-US" sz="1800" dirty="0" smtClean="0"/>
              <a:t>SRP </a:t>
            </a:r>
            <a:r>
              <a:rPr lang="en-US" sz="1800" dirty="0"/>
              <a:t>trainees are defined as graduate students and post-doctoral researchers either directly supported by the P42 grant or conducting research/activities supported by the </a:t>
            </a:r>
            <a:r>
              <a:rPr lang="en-US" sz="1800" dirty="0" smtClean="0"/>
              <a:t>grant</a:t>
            </a:r>
          </a:p>
          <a:p>
            <a:pPr lvl="1"/>
            <a:r>
              <a:rPr lang="en-US" sz="1800" dirty="0" smtClean="0"/>
              <a:t>Centers with Training Cores should provide more details of Training Core-specific activities in the Training Core Component </a:t>
            </a:r>
          </a:p>
          <a:p>
            <a:pPr lvl="1"/>
            <a:r>
              <a:rPr lang="en-US" sz="1800" dirty="0" smtClean="0"/>
              <a:t>In addition, please include in this </a:t>
            </a:r>
            <a:r>
              <a:rPr lang="en-US" sz="1800" dirty="0"/>
              <a:t>section </a:t>
            </a:r>
            <a:r>
              <a:rPr lang="en-US" sz="1800" dirty="0" smtClean="0"/>
              <a:t>any </a:t>
            </a:r>
            <a:r>
              <a:rPr lang="en-US" sz="1800" dirty="0"/>
              <a:t>“Trainee Success Stories” – e.g. brief highlights of particularly successful trainees (current or alumni</a:t>
            </a:r>
            <a:r>
              <a:rPr lang="en-US" sz="1800" dirty="0" smtClean="0"/>
              <a:t>)</a:t>
            </a:r>
          </a:p>
          <a:p>
            <a:r>
              <a:rPr lang="en-US" sz="2000" dirty="0" smtClean="0"/>
              <a:t>This attachment is limited to 3 pages</a:t>
            </a:r>
          </a:p>
          <a:p>
            <a:r>
              <a:rPr lang="en-US" sz="2000" dirty="0" smtClean="0"/>
              <a:t>Note: a list of all publications and presentations will be included in each project/core section </a:t>
            </a:r>
            <a:r>
              <a:rPr lang="en-US" sz="2000" dirty="0"/>
              <a:t>B.5 “Results to communities of </a:t>
            </a:r>
            <a:r>
              <a:rPr lang="en-US" sz="2000" dirty="0" smtClean="0"/>
              <a:t>interest;” therefore, please only include highly significant trainee publications and presentations in this section, “Overall B4 Opportunities for Training.”</a:t>
            </a:r>
          </a:p>
        </p:txBody>
      </p:sp>
      <p:sp>
        <p:nvSpPr>
          <p:cNvPr id="2" name="Slide Number Placeholder 1"/>
          <p:cNvSpPr>
            <a:spLocks noGrp="1"/>
          </p:cNvSpPr>
          <p:nvPr>
            <p:ph type="sldNum" sz="quarter" idx="12"/>
          </p:nvPr>
        </p:nvSpPr>
        <p:spPr/>
        <p:txBody>
          <a:bodyPr/>
          <a:lstStyle/>
          <a:p>
            <a:fld id="{5B1D0D37-3B2C-4AB1-AA7B-2273727FC9A5}" type="slidenum">
              <a:rPr lang="en-US" smtClean="0"/>
              <a:t>14</a:t>
            </a:fld>
            <a:endParaRPr lang="en-US"/>
          </a:p>
        </p:txBody>
      </p:sp>
    </p:spTree>
    <p:extLst>
      <p:ext uri="{BB962C8B-B14F-4D97-AF65-F5344CB8AC3E}">
        <p14:creationId xmlns:p14="http://schemas.microsoft.com/office/powerpoint/2010/main" val="27453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B.5. Results to communities of interest - Overall</a:t>
            </a:r>
            <a:endParaRPr 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1" y="1192619"/>
            <a:ext cx="8956158" cy="310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267200"/>
            <a:ext cx="8001000" cy="2031325"/>
          </a:xfrm>
          <a:prstGeom prst="rect">
            <a:avLst/>
          </a:prstGeom>
        </p:spPr>
        <p:txBody>
          <a:bodyPr wrap="square">
            <a:spAutoFit/>
          </a:bodyPr>
          <a:lstStyle/>
          <a:p>
            <a:pPr marL="285750" indent="-285750">
              <a:buFont typeface="Arial" panose="020B0604020202020204" pitchFamily="34" charset="0"/>
              <a:buChar char="•"/>
            </a:pPr>
            <a:r>
              <a:rPr lang="en-US" sz="1400" dirty="0"/>
              <a:t>Briefly highlight significant research translation and community engagement accomplishments over the past funding year </a:t>
            </a:r>
          </a:p>
          <a:p>
            <a:pPr marL="285750" indent="-285750">
              <a:buFont typeface="Arial" panose="020B0604020202020204" pitchFamily="34" charset="0"/>
              <a:buChar char="•"/>
            </a:pPr>
            <a:r>
              <a:rPr lang="en-US" sz="1400" dirty="0"/>
              <a:t>Choose best from </a:t>
            </a:r>
            <a:r>
              <a:rPr lang="en-US" sz="1400" dirty="0">
                <a:hlinkClick r:id="rId3"/>
              </a:rPr>
              <a:t>Data Collection Tool </a:t>
            </a:r>
            <a:endParaRPr lang="en-US" sz="1400" dirty="0"/>
          </a:p>
          <a:p>
            <a:pPr marL="285750" indent="-285750">
              <a:buFont typeface="Arial" panose="020B0604020202020204" pitchFamily="34" charset="0"/>
              <a:buChar char="•"/>
            </a:pPr>
            <a:r>
              <a:rPr lang="en-US" sz="1400" dirty="0"/>
              <a:t>Please limit to the top 3 highlights for RTC and CEC and </a:t>
            </a:r>
            <a:r>
              <a:rPr lang="en-US" sz="1400" dirty="0" smtClean="0"/>
              <a:t>limit to </a:t>
            </a:r>
            <a:r>
              <a:rPr lang="en-US" sz="1400" b="1" u="sng" dirty="0" smtClean="0">
                <a:solidFill>
                  <a:srgbClr val="00B050"/>
                </a:solidFill>
              </a:rPr>
              <a:t>~250 </a:t>
            </a:r>
            <a:r>
              <a:rPr lang="en-US" sz="1400" b="1" u="sng" dirty="0">
                <a:solidFill>
                  <a:srgbClr val="00B050"/>
                </a:solidFill>
              </a:rPr>
              <a:t>words </a:t>
            </a:r>
            <a:r>
              <a:rPr lang="en-US" sz="1400" dirty="0"/>
              <a:t>for each highlight </a:t>
            </a:r>
          </a:p>
          <a:p>
            <a:pPr marL="285750" indent="-285750">
              <a:buFont typeface="Arial" panose="020B0604020202020204" pitchFamily="34" charset="0"/>
              <a:buChar char="•"/>
            </a:pPr>
            <a:r>
              <a:rPr lang="en-US" sz="1400" dirty="0"/>
              <a:t>This section is just for the highlights; more detail should be provided in the RTC/CEC component sections</a:t>
            </a:r>
          </a:p>
          <a:p>
            <a:pPr marL="285750" indent="-285750">
              <a:buFont typeface="Arial" panose="020B0604020202020204" pitchFamily="34" charset="0"/>
              <a:buChar char="•"/>
            </a:pPr>
            <a:r>
              <a:rPr lang="en-US" sz="1400" dirty="0" smtClean="0"/>
              <a:t>Remember to define </a:t>
            </a:r>
            <a:r>
              <a:rPr lang="en-US" sz="1400" dirty="0"/>
              <a:t>which communities you are working with (e.g., stakeholders, community groups)</a:t>
            </a:r>
          </a:p>
          <a:p>
            <a:pPr marL="285750" indent="-285750">
              <a:buFont typeface="Arial" panose="020B0604020202020204" pitchFamily="34" charset="0"/>
              <a:buChar char="•"/>
            </a:pPr>
            <a:r>
              <a:rPr lang="en-US" sz="1400" dirty="0" smtClean="0"/>
              <a:t>Note </a:t>
            </a:r>
            <a:r>
              <a:rPr lang="en-US" sz="1400" dirty="0"/>
              <a:t>that </a:t>
            </a:r>
            <a:r>
              <a:rPr lang="en-US" sz="1400" dirty="0" smtClean="0"/>
              <a:t>scientific publications, </a:t>
            </a:r>
            <a:r>
              <a:rPr lang="en-US" sz="1400" dirty="0"/>
              <a:t>sharing of research </a:t>
            </a:r>
            <a:r>
              <a:rPr lang="en-US" sz="1400" dirty="0" smtClean="0"/>
              <a:t>resources, and patents/licenses </a:t>
            </a:r>
            <a:r>
              <a:rPr lang="en-US" sz="1400" dirty="0"/>
              <a:t>will be </a:t>
            </a:r>
            <a:r>
              <a:rPr lang="en-US" sz="1400" dirty="0" smtClean="0"/>
              <a:t>reported in the Overall Component under Products (Section C)</a:t>
            </a:r>
          </a:p>
        </p:txBody>
      </p:sp>
      <p:sp>
        <p:nvSpPr>
          <p:cNvPr id="4" name="Slide Number Placeholder 3"/>
          <p:cNvSpPr>
            <a:spLocks noGrp="1"/>
          </p:cNvSpPr>
          <p:nvPr>
            <p:ph type="sldNum" sz="quarter" idx="12"/>
          </p:nvPr>
        </p:nvSpPr>
        <p:spPr/>
        <p:txBody>
          <a:bodyPr/>
          <a:lstStyle/>
          <a:p>
            <a:fld id="{5B1D0D37-3B2C-4AB1-AA7B-2273727FC9A5}" type="slidenum">
              <a:rPr lang="en-US" smtClean="0"/>
              <a:t>15</a:t>
            </a:fld>
            <a:endParaRPr lang="en-US" dirty="0"/>
          </a:p>
        </p:txBody>
      </p:sp>
    </p:spTree>
    <p:extLst>
      <p:ext uri="{BB962C8B-B14F-4D97-AF65-F5344CB8AC3E}">
        <p14:creationId xmlns:p14="http://schemas.microsoft.com/office/powerpoint/2010/main" val="306100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B.6. Plan for the next reporting period to accomplish goals - Overall</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5013"/>
            <a:ext cx="89154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5105400"/>
            <a:ext cx="8458200" cy="646331"/>
          </a:xfrm>
          <a:prstGeom prst="rect">
            <a:avLst/>
          </a:prstGeom>
        </p:spPr>
        <p:txBody>
          <a:bodyPr wrap="square">
            <a:spAutoFit/>
          </a:bodyPr>
          <a:lstStyle/>
          <a:p>
            <a:pPr marL="285750" indent="-285750">
              <a:buFont typeface="Arial" panose="020B0604020202020204" pitchFamily="34" charset="0"/>
              <a:buChar char="•"/>
            </a:pPr>
            <a:r>
              <a:rPr lang="en-US" dirty="0" smtClean="0"/>
              <a:t>Note: Significant </a:t>
            </a:r>
            <a:r>
              <a:rPr lang="en-US" dirty="0"/>
              <a:t>changes in objectives and scope require prior approval of the </a:t>
            </a:r>
            <a:r>
              <a:rPr lang="en-US" dirty="0" smtClean="0"/>
              <a:t>agency </a:t>
            </a:r>
            <a:r>
              <a:rPr lang="en-US" dirty="0"/>
              <a:t>(e.g., </a:t>
            </a:r>
            <a:r>
              <a:rPr lang="en-US" dirty="0">
                <a:hlinkClick r:id="rId3"/>
              </a:rPr>
              <a:t>NIH Grants Policy Statement, 8.1.2</a:t>
            </a:r>
            <a:r>
              <a:rPr lang="en-US" dirty="0" smtClean="0">
                <a:hlinkClick r:id="rId3"/>
              </a:rPr>
              <a:t>.</a:t>
            </a:r>
            <a:r>
              <a:rPr lang="en-US" dirty="0" smtClean="0"/>
              <a:t>)</a:t>
            </a:r>
          </a:p>
        </p:txBody>
      </p:sp>
      <p:sp>
        <p:nvSpPr>
          <p:cNvPr id="4" name="Slide Number Placeholder 3"/>
          <p:cNvSpPr>
            <a:spLocks noGrp="1"/>
          </p:cNvSpPr>
          <p:nvPr>
            <p:ph type="sldNum" sz="quarter" idx="12"/>
          </p:nvPr>
        </p:nvSpPr>
        <p:spPr/>
        <p:txBody>
          <a:bodyPr/>
          <a:lstStyle/>
          <a:p>
            <a:fld id="{5B1D0D37-3B2C-4AB1-AA7B-2273727FC9A5}" type="slidenum">
              <a:rPr lang="en-US" smtClean="0"/>
              <a:t>16</a:t>
            </a:fld>
            <a:endParaRPr lang="en-US"/>
          </a:p>
        </p:txBody>
      </p:sp>
    </p:spTree>
    <p:extLst>
      <p:ext uri="{BB962C8B-B14F-4D97-AF65-F5344CB8AC3E}">
        <p14:creationId xmlns:p14="http://schemas.microsoft.com/office/powerpoint/2010/main" val="112048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t>Section C – Products - Overall</a:t>
            </a:r>
          </a:p>
        </p:txBody>
      </p:sp>
      <p:sp>
        <p:nvSpPr>
          <p:cNvPr id="5" name="Content Placeholder 4"/>
          <p:cNvSpPr>
            <a:spLocks noGrp="1"/>
          </p:cNvSpPr>
          <p:nvPr>
            <p:ph idx="1"/>
          </p:nvPr>
        </p:nvSpPr>
        <p:spPr>
          <a:xfrm>
            <a:off x="457200" y="990600"/>
            <a:ext cx="8229600" cy="4525963"/>
          </a:xfrm>
        </p:spPr>
        <p:txBody>
          <a:bodyPr>
            <a:normAutofit/>
          </a:bodyPr>
          <a:lstStyle/>
          <a:p>
            <a:r>
              <a:rPr lang="en-US" sz="2000" dirty="0"/>
              <a:t>C.1. See RPPR guidelines regarding Publications. </a:t>
            </a:r>
          </a:p>
          <a:p>
            <a:r>
              <a:rPr lang="en-US" sz="2000" dirty="0" smtClean="0"/>
              <a:t>Note: the RPPR combines publications in this Overall Section, without regard to specific project/core. (Note: Please report publications on a per project/core basis in the Annual Updates – due </a:t>
            </a:r>
            <a:r>
              <a:rPr lang="en-US" sz="2000" dirty="0" smtClean="0">
                <a:solidFill>
                  <a:srgbClr val="00B050"/>
                </a:solidFill>
              </a:rPr>
              <a:t>Feb. 15th </a:t>
            </a:r>
            <a:r>
              <a:rPr lang="en-US" sz="2000" dirty="0" smtClean="0"/>
              <a:t>to </a:t>
            </a:r>
            <a:r>
              <a:rPr lang="en-US" sz="2000" dirty="0" smtClean="0">
                <a:hlinkClick r:id="rId3"/>
              </a:rPr>
              <a:t>srpinfo@niehs.nih.gov</a:t>
            </a:r>
            <a:r>
              <a:rPr lang="en-US" sz="2000" dirty="0"/>
              <a:t>)</a:t>
            </a:r>
            <a:r>
              <a:rPr lang="en-US" sz="2000" dirty="0" smtClean="0"/>
              <a:t> </a:t>
            </a:r>
            <a:endParaRPr lang="en-US" sz="2000" dirty="0"/>
          </a:p>
          <a:p>
            <a:endParaRPr lang="en-US" sz="2000" dirty="0"/>
          </a:p>
        </p:txBody>
      </p:sp>
      <p:sp>
        <p:nvSpPr>
          <p:cNvPr id="3" name="Slide Number Placeholder 2"/>
          <p:cNvSpPr>
            <a:spLocks noGrp="1"/>
          </p:cNvSpPr>
          <p:nvPr>
            <p:ph type="sldNum" sz="quarter" idx="12"/>
          </p:nvPr>
        </p:nvSpPr>
        <p:spPr/>
        <p:txBody>
          <a:bodyPr/>
          <a:lstStyle/>
          <a:p>
            <a:fld id="{5B1D0D37-3B2C-4AB1-AA7B-2273727FC9A5}" type="slidenum">
              <a:rPr lang="en-US" smtClean="0"/>
              <a:t>17</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90800"/>
            <a:ext cx="7986004"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3276600"/>
            <a:ext cx="3048000" cy="230832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NOTE: It is critical that your PIs include their Grant Number in all publications. </a:t>
            </a:r>
            <a:r>
              <a:rPr lang="en-US" dirty="0" err="1" smtClean="0"/>
              <a:t>MyNCBI</a:t>
            </a:r>
            <a:r>
              <a:rPr lang="en-US" dirty="0" smtClean="0"/>
              <a:t> searches for Grant Numbers and PI last names, which can be used to develop a bibliography that captures all of the Center’s publications.</a:t>
            </a:r>
            <a:endParaRPr lang="en-US" dirty="0"/>
          </a:p>
        </p:txBody>
      </p:sp>
    </p:spTree>
    <p:extLst>
      <p:ext uri="{BB962C8B-B14F-4D97-AF65-F5344CB8AC3E}">
        <p14:creationId xmlns:p14="http://schemas.microsoft.com/office/powerpoint/2010/main" val="405436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Section C – Products - Overall</a:t>
            </a:r>
            <a:endParaRPr lang="en-US" dirty="0"/>
          </a:p>
        </p:txBody>
      </p:sp>
      <p:sp>
        <p:nvSpPr>
          <p:cNvPr id="4" name="Content Placeholder 3"/>
          <p:cNvSpPr>
            <a:spLocks noGrp="1"/>
          </p:cNvSpPr>
          <p:nvPr>
            <p:ph idx="1"/>
          </p:nvPr>
        </p:nvSpPr>
        <p:spPr>
          <a:xfrm>
            <a:off x="381000" y="1143000"/>
            <a:ext cx="8229600" cy="6019800"/>
          </a:xfrm>
        </p:spPr>
        <p:txBody>
          <a:bodyPr>
            <a:normAutofit/>
          </a:bodyPr>
          <a:lstStyle/>
          <a:p>
            <a:endParaRPr lang="en-US" dirty="0" smtClean="0"/>
          </a:p>
          <a:p>
            <a:endParaRPr lang="en-US" dirty="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39200" cy="466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B1D0D37-3B2C-4AB1-AA7B-2273727FC9A5}" type="slidenum">
              <a:rPr lang="en-US" smtClean="0"/>
              <a:t>18</a:t>
            </a:fld>
            <a:endParaRPr lang="en-US"/>
          </a:p>
        </p:txBody>
      </p:sp>
    </p:spTree>
    <p:extLst>
      <p:ext uri="{BB962C8B-B14F-4D97-AF65-F5344CB8AC3E}">
        <p14:creationId xmlns:p14="http://schemas.microsoft.com/office/powerpoint/2010/main" val="345703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C.2. Websites </a:t>
            </a:r>
          </a:p>
          <a:p>
            <a:pPr lvl="1"/>
            <a:r>
              <a:rPr lang="en-US" dirty="0" smtClean="0"/>
              <a:t>For Overall Center, list Center website</a:t>
            </a:r>
          </a:p>
          <a:p>
            <a:pPr lvl="1"/>
            <a:r>
              <a:rPr lang="en-US" dirty="0"/>
              <a:t>If applicable, list specific websites that pertain to each project/core </a:t>
            </a:r>
            <a:r>
              <a:rPr lang="en-US" dirty="0" smtClean="0"/>
              <a:t>component in this section</a:t>
            </a:r>
          </a:p>
          <a:p>
            <a:r>
              <a:rPr lang="en-US" dirty="0" smtClean="0"/>
              <a:t>C.3. Technologies or Techniques:  For Overall Center component, click on “Nothing to Report”</a:t>
            </a:r>
          </a:p>
          <a:p>
            <a:pPr lvl="1"/>
            <a:r>
              <a:rPr lang="en-US" dirty="0" smtClean="0"/>
              <a:t>Fill out on a per projects/core component basis (if applicable)</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19</a:t>
            </a:fld>
            <a:endParaRPr lang="en-US"/>
          </a:p>
        </p:txBody>
      </p:sp>
      <p:sp>
        <p:nvSpPr>
          <p:cNvPr id="5" name="Title 1"/>
          <p:cNvSpPr>
            <a:spLocks noGrp="1"/>
          </p:cNvSpPr>
          <p:nvPr>
            <p:ph type="title"/>
          </p:nvPr>
        </p:nvSpPr>
        <p:spPr/>
        <p:txBody>
          <a:bodyPr/>
          <a:lstStyle/>
          <a:p>
            <a:r>
              <a:rPr lang="en-US" dirty="0" smtClean="0"/>
              <a:t>Section C – Products - Overall</a:t>
            </a:r>
            <a:endParaRPr lang="en-US" dirty="0"/>
          </a:p>
        </p:txBody>
      </p:sp>
    </p:spTree>
    <p:extLst>
      <p:ext uri="{BB962C8B-B14F-4D97-AF65-F5344CB8AC3E}">
        <p14:creationId xmlns:p14="http://schemas.microsoft.com/office/powerpoint/2010/main" val="99673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The instructions in these slides are not meant to supersede instructions found in the NIH</a:t>
            </a:r>
            <a:r>
              <a:rPr lang="en-US" dirty="0"/>
              <a:t> </a:t>
            </a:r>
            <a:r>
              <a:rPr lang="en-US" dirty="0" smtClean="0"/>
              <a:t>Research </a:t>
            </a:r>
            <a:r>
              <a:rPr lang="en-US" dirty="0"/>
              <a:t>Performance Progress </a:t>
            </a:r>
            <a:r>
              <a:rPr lang="en-US" dirty="0" smtClean="0"/>
              <a:t>Report </a:t>
            </a:r>
            <a:r>
              <a:rPr lang="en-US" dirty="0"/>
              <a:t>(RPPR) Instruction </a:t>
            </a:r>
            <a:r>
              <a:rPr lang="en-US" dirty="0" smtClean="0"/>
              <a:t>Guide</a:t>
            </a:r>
          </a:p>
          <a:p>
            <a:r>
              <a:rPr lang="en-US" dirty="0">
                <a:hlinkClick r:id="rId2"/>
              </a:rPr>
              <a:t>http://</a:t>
            </a:r>
            <a:r>
              <a:rPr lang="en-US" dirty="0" smtClean="0">
                <a:hlinkClick r:id="rId2"/>
              </a:rPr>
              <a:t>grants.nih.gov/grants/rppr/rppr_instruction_guide.pdf</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2</a:t>
            </a:fld>
            <a:endParaRPr lang="en-US"/>
          </a:p>
        </p:txBody>
      </p:sp>
    </p:spTree>
    <p:extLst>
      <p:ext uri="{BB962C8B-B14F-4D97-AF65-F5344CB8AC3E}">
        <p14:creationId xmlns:p14="http://schemas.microsoft.com/office/powerpoint/2010/main" val="922976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5897563"/>
          </a:xfrm>
        </p:spPr>
        <p:txBody>
          <a:bodyPr>
            <a:normAutofit/>
          </a:bodyPr>
          <a:lstStyle/>
          <a:p>
            <a:r>
              <a:rPr lang="en-US" sz="1600" dirty="0" smtClean="0"/>
              <a:t>C.4</a:t>
            </a:r>
            <a:r>
              <a:rPr lang="en-US" sz="1600" dirty="0"/>
              <a:t>. </a:t>
            </a:r>
            <a:r>
              <a:rPr lang="en-US" sz="1600" dirty="0" smtClean="0"/>
              <a:t>Inventions/Patents: Fill out for </a:t>
            </a:r>
            <a:r>
              <a:rPr lang="en-US" sz="1600" dirty="0"/>
              <a:t>Overall Center </a:t>
            </a:r>
            <a:r>
              <a:rPr lang="en-US" sz="1600" dirty="0" smtClean="0"/>
              <a:t>Component </a:t>
            </a:r>
          </a:p>
          <a:p>
            <a:r>
              <a:rPr lang="en-US" sz="1600" dirty="0" smtClean="0"/>
              <a:t>C.5a</a:t>
            </a:r>
            <a:r>
              <a:rPr lang="en-US" sz="1600" dirty="0"/>
              <a:t>. Other </a:t>
            </a:r>
            <a:r>
              <a:rPr lang="en-US" sz="1600" dirty="0" smtClean="0"/>
              <a:t>Products: in addition to what is asked in this section, please include an </a:t>
            </a:r>
            <a:r>
              <a:rPr lang="en-US" sz="1600" dirty="0"/>
              <a:t>explanation of patents, inventions, and </a:t>
            </a:r>
            <a:r>
              <a:rPr lang="en-US" sz="1600" dirty="0" smtClean="0"/>
              <a:t>licenses that were reported in C.4 </a:t>
            </a:r>
            <a:endParaRPr lang="en-US" sz="1600" dirty="0"/>
          </a:p>
          <a:p>
            <a:r>
              <a:rPr lang="en-US" sz="1600" dirty="0"/>
              <a:t>C.5b. Resource Sharing: For </a:t>
            </a:r>
            <a:r>
              <a:rPr lang="en-US" sz="1600" dirty="0" smtClean="0"/>
              <a:t>Overall Center component, </a:t>
            </a:r>
            <a:r>
              <a:rPr lang="en-US" sz="1600" dirty="0"/>
              <a:t>click on “Nothing to Report”</a:t>
            </a:r>
          </a:p>
          <a:p>
            <a:pPr lvl="1"/>
            <a:r>
              <a:rPr lang="en-US" sz="1400" dirty="0"/>
              <a:t>Fill out on a per </a:t>
            </a:r>
            <a:r>
              <a:rPr lang="en-US" sz="1400" dirty="0" smtClean="0"/>
              <a:t>project/core </a:t>
            </a:r>
            <a:r>
              <a:rPr lang="en-US" sz="1400" dirty="0"/>
              <a:t>component basis (if applicable)</a:t>
            </a:r>
          </a:p>
          <a:p>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26600"/>
            <a:ext cx="8458200" cy="410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B1D0D37-3B2C-4AB1-AA7B-2273727FC9A5}" type="slidenum">
              <a:rPr lang="en-US" smtClean="0"/>
              <a:t>20</a:t>
            </a:fld>
            <a:endParaRPr lang="en-US"/>
          </a:p>
        </p:txBody>
      </p:sp>
      <p:sp>
        <p:nvSpPr>
          <p:cNvPr id="5" name="Title 1"/>
          <p:cNvSpPr>
            <a:spLocks noGrp="1"/>
          </p:cNvSpPr>
          <p:nvPr>
            <p:ph type="title"/>
          </p:nvPr>
        </p:nvSpPr>
        <p:spPr>
          <a:xfrm>
            <a:off x="457200" y="0"/>
            <a:ext cx="8229600" cy="1143000"/>
          </a:xfrm>
        </p:spPr>
        <p:txBody>
          <a:bodyPr/>
          <a:lstStyle/>
          <a:p>
            <a:r>
              <a:rPr lang="en-US" dirty="0" smtClean="0"/>
              <a:t>Section C – Products - Overall</a:t>
            </a:r>
            <a:endParaRPr lang="en-US" dirty="0"/>
          </a:p>
        </p:txBody>
      </p:sp>
    </p:spTree>
    <p:extLst>
      <p:ext uri="{BB962C8B-B14F-4D97-AF65-F5344CB8AC3E}">
        <p14:creationId xmlns:p14="http://schemas.microsoft.com/office/powerpoint/2010/main" val="427955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 Participants - Overall</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21</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286" y="1066800"/>
            <a:ext cx="4959889"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976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D0D37-3B2C-4AB1-AA7B-2273727FC9A5}" type="slidenum">
              <a:rPr lang="en-US" smtClean="0"/>
              <a:t>22</a:t>
            </a:fld>
            <a:endParaRPr lang="en-US"/>
          </a:p>
        </p:txBody>
      </p:sp>
      <p:sp>
        <p:nvSpPr>
          <p:cNvPr id="5" name="Title 1"/>
          <p:cNvSpPr>
            <a:spLocks noGrp="1"/>
          </p:cNvSpPr>
          <p:nvPr>
            <p:ph type="title"/>
          </p:nvPr>
        </p:nvSpPr>
        <p:spPr>
          <a:xfrm>
            <a:off x="457200" y="0"/>
            <a:ext cx="8229600" cy="1143000"/>
          </a:xfrm>
        </p:spPr>
        <p:txBody>
          <a:bodyPr/>
          <a:lstStyle/>
          <a:p>
            <a:r>
              <a:rPr lang="en-US" dirty="0" smtClean="0"/>
              <a:t>D. Participants - Overall</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039010" cy="283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06019"/>
            <a:ext cx="6866860" cy="307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427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Participants - Overall</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r>
              <a:rPr lang="en-US" sz="1800" dirty="0" smtClean="0"/>
              <a:t>D.1. All participants should be listed under the Overall Center Component.  There will be the option of selecting which Projects/Cores for which each of the participants are involved in. </a:t>
            </a:r>
          </a:p>
          <a:p>
            <a:r>
              <a:rPr lang="en-US" sz="1800" b="1" dirty="0" smtClean="0">
                <a:solidFill>
                  <a:srgbClr val="FF0000"/>
                </a:solidFill>
              </a:rPr>
              <a:t>NIH now requires an </a:t>
            </a:r>
            <a:r>
              <a:rPr lang="en-US" sz="1800" b="1" dirty="0" err="1" smtClean="0">
                <a:solidFill>
                  <a:srgbClr val="FF0000"/>
                </a:solidFill>
              </a:rPr>
              <a:t>eCommons</a:t>
            </a:r>
            <a:r>
              <a:rPr lang="en-US" sz="1800" b="1" dirty="0" smtClean="0">
                <a:solidFill>
                  <a:srgbClr val="FF0000"/>
                </a:solidFill>
              </a:rPr>
              <a:t> ID for all trainees </a:t>
            </a:r>
            <a:r>
              <a:rPr lang="en-US" sz="1800" b="1" dirty="0">
                <a:solidFill>
                  <a:srgbClr val="FF0000"/>
                </a:solidFill>
              </a:rPr>
              <a:t>(i.e., undergraduates, graduate students, and Post-Docs) who </a:t>
            </a:r>
            <a:r>
              <a:rPr lang="en-US" sz="1800" b="1" dirty="0" smtClean="0">
                <a:solidFill>
                  <a:srgbClr val="FF0000"/>
                </a:solidFill>
              </a:rPr>
              <a:t>spend more than 1 calendar month/year performing research/activities on the grant.  Please be sure all eligible trainees register with </a:t>
            </a:r>
            <a:r>
              <a:rPr lang="en-US" sz="1800" b="1" dirty="0" err="1" smtClean="0">
                <a:solidFill>
                  <a:srgbClr val="FF0000"/>
                </a:solidFill>
              </a:rPr>
              <a:t>eCommons</a:t>
            </a:r>
            <a:r>
              <a:rPr lang="en-US" sz="1800" b="1" dirty="0" smtClean="0">
                <a:solidFill>
                  <a:srgbClr val="FF0000"/>
                </a:solidFill>
              </a:rPr>
              <a:t> and include them in your “D. Participants” section. (Note – </a:t>
            </a:r>
            <a:r>
              <a:rPr lang="en-US" sz="1800" b="1" dirty="0" err="1" smtClean="0">
                <a:solidFill>
                  <a:srgbClr val="FF0000"/>
                </a:solidFill>
              </a:rPr>
              <a:t>eCommons</a:t>
            </a:r>
            <a:r>
              <a:rPr lang="en-US" sz="1800" b="1" dirty="0" smtClean="0">
                <a:solidFill>
                  <a:srgbClr val="FF0000"/>
                </a:solidFill>
              </a:rPr>
              <a:t> ID is also required for any new trainees to be added to </a:t>
            </a:r>
            <a:r>
              <a:rPr lang="en-US" sz="1800" b="1" dirty="0" err="1" smtClean="0">
                <a:solidFill>
                  <a:srgbClr val="FF0000"/>
                </a:solidFill>
              </a:rPr>
              <a:t>CareerTrac</a:t>
            </a:r>
            <a:r>
              <a:rPr lang="en-US" sz="1800" b="1" dirty="0" smtClean="0">
                <a:solidFill>
                  <a:srgbClr val="FF0000"/>
                </a:solidFill>
              </a:rPr>
              <a:t>.)  </a:t>
            </a:r>
          </a:p>
          <a:p>
            <a:r>
              <a:rPr lang="en-US" sz="1800" dirty="0" smtClean="0"/>
              <a:t>D.2.a &amp; D.2.b Level of Effort.</a:t>
            </a:r>
            <a:r>
              <a:rPr lang="en-US" sz="2400" dirty="0" smtClean="0"/>
              <a:t> </a:t>
            </a:r>
            <a:r>
              <a:rPr lang="en-US" sz="1800" dirty="0" smtClean="0"/>
              <a:t>The RPPR process can be used to submit materials for a prior approval request for notification of a 25% changes in level of effort of Key Personnel (e.g. change in Key Personnel). If you plan to use this function:</a:t>
            </a:r>
          </a:p>
          <a:p>
            <a:pPr lvl="1"/>
            <a:r>
              <a:rPr lang="en-US" sz="1600" dirty="0">
                <a:solidFill>
                  <a:srgbClr val="FF0000"/>
                </a:solidFill>
              </a:rPr>
              <a:t>P</a:t>
            </a:r>
            <a:r>
              <a:rPr lang="en-US" sz="1600" dirty="0" smtClean="0">
                <a:solidFill>
                  <a:srgbClr val="FF0000"/>
                </a:solidFill>
              </a:rPr>
              <a:t>lease contact your SRP Program Administrator and Grants Management Specialist before submission of the RPPR (preferably in early January 2016). </a:t>
            </a:r>
          </a:p>
          <a:p>
            <a:pPr lvl="1"/>
            <a:r>
              <a:rPr lang="en-US" sz="1400" dirty="0" smtClean="0"/>
              <a:t>Listing changes in level of effort does not necessarily indicate prior approval.</a:t>
            </a:r>
          </a:p>
          <a:p>
            <a:pPr lvl="1"/>
            <a:r>
              <a:rPr lang="en-US" sz="1400" dirty="0" smtClean="0"/>
              <a:t>New senior key personnel: for addition of new senior/key personnel, a prior approval request is required</a:t>
            </a:r>
          </a:p>
          <a:p>
            <a:pPr lvl="1"/>
            <a:r>
              <a:rPr lang="en-US" sz="1400" dirty="0" smtClean="0"/>
              <a:t>Provide additional information about changes to Key Personnel in the Administrative Core component section B.2.</a:t>
            </a:r>
          </a:p>
          <a:p>
            <a:pPr marL="0" indent="0">
              <a:buNone/>
            </a:pPr>
            <a:endParaRPr lang="en-US" sz="1800" b="1" dirty="0">
              <a:solidFill>
                <a:srgbClr val="FF0000"/>
              </a:solidFill>
            </a:endParaRPr>
          </a:p>
        </p:txBody>
      </p:sp>
      <p:sp>
        <p:nvSpPr>
          <p:cNvPr id="4" name="Slide Number Placeholder 3"/>
          <p:cNvSpPr>
            <a:spLocks noGrp="1"/>
          </p:cNvSpPr>
          <p:nvPr>
            <p:ph type="sldNum" sz="quarter" idx="12"/>
          </p:nvPr>
        </p:nvSpPr>
        <p:spPr/>
        <p:txBody>
          <a:bodyPr/>
          <a:lstStyle/>
          <a:p>
            <a:fld id="{5B1D0D37-3B2C-4AB1-AA7B-2273727FC9A5}" type="slidenum">
              <a:rPr lang="en-US" smtClean="0"/>
              <a:t>23</a:t>
            </a:fld>
            <a:endParaRPr lang="en-US"/>
          </a:p>
        </p:txBody>
      </p:sp>
    </p:spTree>
    <p:extLst>
      <p:ext uri="{BB962C8B-B14F-4D97-AF65-F5344CB8AC3E}">
        <p14:creationId xmlns:p14="http://schemas.microsoft.com/office/powerpoint/2010/main" val="2196598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E. Impact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5495"/>
            <a:ext cx="8034338" cy="500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045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Sections E - Overall</a:t>
            </a:r>
            <a:endParaRPr lang="en-US" dirty="0"/>
          </a:p>
        </p:txBody>
      </p:sp>
      <p:sp>
        <p:nvSpPr>
          <p:cNvPr id="3" name="Content Placeholder 2"/>
          <p:cNvSpPr>
            <a:spLocks noGrp="1"/>
          </p:cNvSpPr>
          <p:nvPr>
            <p:ph idx="1"/>
          </p:nvPr>
        </p:nvSpPr>
        <p:spPr>
          <a:xfrm>
            <a:off x="457200" y="1295400"/>
            <a:ext cx="8229600" cy="5105400"/>
          </a:xfrm>
        </p:spPr>
        <p:txBody>
          <a:bodyPr>
            <a:normAutofit fontScale="77500" lnSpcReduction="20000"/>
          </a:bodyPr>
          <a:lstStyle/>
          <a:p>
            <a:r>
              <a:rPr lang="en-US" sz="4200" dirty="0" smtClean="0"/>
              <a:t>Section E. Impact*</a:t>
            </a:r>
          </a:p>
          <a:p>
            <a:pPr lvl="1"/>
            <a:r>
              <a:rPr lang="en-US" sz="3500" dirty="0" smtClean="0"/>
              <a:t>E.1</a:t>
            </a:r>
            <a:r>
              <a:rPr lang="en-US" sz="3500" dirty="0"/>
              <a:t>. </a:t>
            </a:r>
            <a:r>
              <a:rPr lang="en-US" sz="3500" dirty="0" smtClean="0"/>
              <a:t>No title. </a:t>
            </a:r>
            <a:r>
              <a:rPr lang="en-US" sz="3500" dirty="0" smtClean="0">
                <a:solidFill>
                  <a:srgbClr val="FF0000"/>
                </a:solidFill>
              </a:rPr>
              <a:t>Not Applicable</a:t>
            </a:r>
          </a:p>
          <a:p>
            <a:pPr lvl="1"/>
            <a:r>
              <a:rPr lang="en-US" sz="3500" dirty="0"/>
              <a:t>E.2 </a:t>
            </a:r>
            <a:r>
              <a:rPr lang="en-US" sz="3500" dirty="0" smtClean="0"/>
              <a:t>What is </a:t>
            </a:r>
            <a:r>
              <a:rPr lang="en-US" sz="3500" dirty="0"/>
              <a:t>the impact on physical, institutional, or information resources that </a:t>
            </a:r>
            <a:r>
              <a:rPr lang="en-US" sz="3500" dirty="0" smtClean="0"/>
              <a:t>form infrastructure? For P42 grants, this may not apply.</a:t>
            </a:r>
          </a:p>
          <a:p>
            <a:pPr lvl="1"/>
            <a:r>
              <a:rPr lang="en-US" sz="3500" dirty="0" smtClean="0"/>
              <a:t>E.3 No title. </a:t>
            </a:r>
            <a:r>
              <a:rPr lang="en-US" sz="3500" dirty="0" smtClean="0">
                <a:solidFill>
                  <a:srgbClr val="FF0000"/>
                </a:solidFill>
              </a:rPr>
              <a:t>Not Applicable</a:t>
            </a:r>
          </a:p>
          <a:p>
            <a:pPr lvl="1"/>
            <a:r>
              <a:rPr lang="en-US" sz="3500" dirty="0" smtClean="0"/>
              <a:t>E.4 </a:t>
            </a:r>
            <a:r>
              <a:rPr lang="en-US" sz="3500" dirty="0"/>
              <a:t>What dollar amount of the award’s budget is being spent in foreign country(</a:t>
            </a:r>
            <a:r>
              <a:rPr lang="en-US" sz="3500" dirty="0" err="1"/>
              <a:t>ies</a:t>
            </a:r>
            <a:r>
              <a:rPr lang="en-US" sz="3500" dirty="0" smtClean="0"/>
              <a:t>)? </a:t>
            </a:r>
          </a:p>
          <a:p>
            <a:pPr marL="457200" lvl="1" indent="0">
              <a:buNone/>
            </a:pPr>
            <a:endParaRPr lang="en-US" sz="3500" dirty="0" smtClean="0"/>
          </a:p>
          <a:p>
            <a:pPr lvl="1"/>
            <a:endParaRPr lang="en-US" sz="2900" dirty="0" smtClean="0"/>
          </a:p>
          <a:p>
            <a:pPr marL="0" lvl="1" indent="0">
              <a:buNone/>
            </a:pPr>
            <a:r>
              <a:rPr lang="en-US" sz="3500" dirty="0" smtClean="0"/>
              <a:t>*See </a:t>
            </a:r>
            <a:r>
              <a:rPr lang="en-US" sz="3500" dirty="0"/>
              <a:t>RPPR guidelines for more information</a:t>
            </a:r>
          </a:p>
          <a:p>
            <a:pPr marL="0" indent="-400050"/>
            <a:endParaRPr lang="en-US" sz="3300" dirty="0" smtClean="0"/>
          </a:p>
          <a:p>
            <a:pPr marL="800100" lvl="2" indent="-400050"/>
            <a:endParaRPr lang="en-US" dirty="0" smtClean="0"/>
          </a:p>
          <a:p>
            <a:endParaRPr lang="en-US" b="1" dirty="0" smtClean="0"/>
          </a:p>
        </p:txBody>
      </p:sp>
      <p:sp>
        <p:nvSpPr>
          <p:cNvPr id="2" name="Slide Number Placeholder 1"/>
          <p:cNvSpPr>
            <a:spLocks noGrp="1"/>
          </p:cNvSpPr>
          <p:nvPr>
            <p:ph type="sldNum" sz="quarter" idx="12"/>
          </p:nvPr>
        </p:nvSpPr>
        <p:spPr/>
        <p:txBody>
          <a:bodyPr/>
          <a:lstStyle/>
          <a:p>
            <a:fld id="{5B1D0D37-3B2C-4AB1-AA7B-2273727FC9A5}" type="slidenum">
              <a:rPr lang="en-US" smtClean="0"/>
              <a:t>25</a:t>
            </a:fld>
            <a:endParaRPr lang="en-US"/>
          </a:p>
        </p:txBody>
      </p:sp>
    </p:spTree>
    <p:extLst>
      <p:ext uri="{BB962C8B-B14F-4D97-AF65-F5344CB8AC3E}">
        <p14:creationId xmlns:p14="http://schemas.microsoft.com/office/powerpoint/2010/main" val="675566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F - Overall</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26</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3" y="2057400"/>
            <a:ext cx="9105707" cy="329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843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914400"/>
          </a:xfrm>
        </p:spPr>
        <p:txBody>
          <a:bodyPr/>
          <a:lstStyle/>
          <a:p>
            <a:r>
              <a:rPr lang="en-US" dirty="0" smtClean="0"/>
              <a:t>Section F - Overall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976313"/>
            <a:ext cx="72104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90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F - Overall</a:t>
            </a:r>
            <a:endParaRPr lang="en-US" dirty="0"/>
          </a:p>
        </p:txBody>
      </p:sp>
      <p:sp>
        <p:nvSpPr>
          <p:cNvPr id="3" name="Content Placeholder 2"/>
          <p:cNvSpPr>
            <a:spLocks noGrp="1"/>
          </p:cNvSpPr>
          <p:nvPr>
            <p:ph idx="1"/>
          </p:nvPr>
        </p:nvSpPr>
        <p:spPr/>
        <p:txBody>
          <a:bodyPr>
            <a:noAutofit/>
          </a:bodyPr>
          <a:lstStyle/>
          <a:p>
            <a:r>
              <a:rPr lang="en-US" sz="2000" dirty="0"/>
              <a:t>Section F. Changes*</a:t>
            </a:r>
          </a:p>
          <a:p>
            <a:pPr lvl="1"/>
            <a:r>
              <a:rPr lang="en-US" sz="2000" b="1" dirty="0">
                <a:solidFill>
                  <a:srgbClr val="FF0000"/>
                </a:solidFill>
              </a:rPr>
              <a:t>Note: </a:t>
            </a:r>
            <a:r>
              <a:rPr lang="en-US" sz="2000" b="1" dirty="0" smtClean="0">
                <a:solidFill>
                  <a:srgbClr val="FF0000"/>
                </a:solidFill>
              </a:rPr>
              <a:t>Studies </a:t>
            </a:r>
            <a:r>
              <a:rPr lang="en-US" sz="2000" b="1" dirty="0">
                <a:solidFill>
                  <a:srgbClr val="FF0000"/>
                </a:solidFill>
              </a:rPr>
              <a:t>involving human subjects are being closely followed by NIH/NIEHS.  Please be sure that all enrollment tables are updated and to be clear and transparent about changes/challenges to enrollment</a:t>
            </a:r>
            <a:r>
              <a:rPr lang="en-US" sz="2000" b="1" dirty="0" smtClean="0">
                <a:solidFill>
                  <a:srgbClr val="FF0000"/>
                </a:solidFill>
              </a:rPr>
              <a:t>. </a:t>
            </a:r>
            <a:r>
              <a:rPr lang="en-US" sz="2000" b="1" dirty="0" smtClean="0">
                <a:solidFill>
                  <a:srgbClr val="00B050"/>
                </a:solidFill>
              </a:rPr>
              <a:t>[Comments from Administrators? How is this working?]</a:t>
            </a:r>
            <a:endParaRPr lang="en-US" sz="2000" b="1" dirty="0">
              <a:solidFill>
                <a:srgbClr val="00B050"/>
              </a:solidFill>
            </a:endParaRPr>
          </a:p>
          <a:p>
            <a:pPr lvl="1"/>
            <a:r>
              <a:rPr lang="en-US" sz="2000" dirty="0" smtClean="0"/>
              <a:t>F.1</a:t>
            </a:r>
            <a:r>
              <a:rPr lang="en-US" sz="2000" dirty="0"/>
              <a:t>. </a:t>
            </a:r>
            <a:r>
              <a:rPr lang="en-US" sz="2000" dirty="0" smtClean="0"/>
              <a:t>No </a:t>
            </a:r>
            <a:r>
              <a:rPr lang="en-US" sz="2000" dirty="0"/>
              <a:t>Title and is </a:t>
            </a:r>
            <a:r>
              <a:rPr lang="en-US" sz="2000" dirty="0">
                <a:solidFill>
                  <a:srgbClr val="FF0000"/>
                </a:solidFill>
              </a:rPr>
              <a:t>Not Applicable. </a:t>
            </a:r>
          </a:p>
          <a:p>
            <a:pPr lvl="1"/>
            <a:r>
              <a:rPr lang="en-US" sz="2000" dirty="0"/>
              <a:t>F.2 Actual or anticipated challenges or delays and actions or plans to resolve them. </a:t>
            </a:r>
            <a:r>
              <a:rPr lang="en-US" sz="2000" dirty="0" smtClean="0"/>
              <a:t> (In box, please refer to affected projects/cores, and describe in detail changes in respective project/core component)</a:t>
            </a:r>
            <a:endParaRPr lang="en-US" sz="2000" dirty="0"/>
          </a:p>
          <a:p>
            <a:pPr lvl="1"/>
            <a:r>
              <a:rPr lang="en-US" sz="2000" dirty="0"/>
              <a:t>For F.3, if there are changes to Human Subjects, Vertebrate Animals, Biohazards, and/or Select Agents, check the appropriate box and </a:t>
            </a:r>
            <a:r>
              <a:rPr lang="en-US" sz="2000" dirty="0" smtClean="0"/>
              <a:t>for Overall Component, provide a pdf document indicating which projects/cores are affected (as applicable). More importantly, report a description and explanation of specific changes </a:t>
            </a:r>
            <a:r>
              <a:rPr lang="en-US" sz="2000" dirty="0"/>
              <a:t>under the relevant </a:t>
            </a:r>
            <a:r>
              <a:rPr lang="en-US" sz="2000" dirty="0" smtClean="0"/>
              <a:t>project/core component.</a:t>
            </a:r>
          </a:p>
        </p:txBody>
      </p:sp>
      <p:sp>
        <p:nvSpPr>
          <p:cNvPr id="4" name="Slide Number Placeholder 3"/>
          <p:cNvSpPr>
            <a:spLocks noGrp="1"/>
          </p:cNvSpPr>
          <p:nvPr>
            <p:ph type="sldNum" sz="quarter" idx="12"/>
          </p:nvPr>
        </p:nvSpPr>
        <p:spPr/>
        <p:txBody>
          <a:bodyPr/>
          <a:lstStyle/>
          <a:p>
            <a:fld id="{5B1D0D37-3B2C-4AB1-AA7B-2273727FC9A5}" type="slidenum">
              <a:rPr lang="en-US" smtClean="0"/>
              <a:t>28</a:t>
            </a:fld>
            <a:endParaRPr lang="en-US"/>
          </a:p>
        </p:txBody>
      </p:sp>
    </p:spTree>
    <p:extLst>
      <p:ext uri="{BB962C8B-B14F-4D97-AF65-F5344CB8AC3E}">
        <p14:creationId xmlns:p14="http://schemas.microsoft.com/office/powerpoint/2010/main" val="1847550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G - Overall</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9067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24400"/>
            <a:ext cx="88582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4495800"/>
            <a:ext cx="3905236" cy="369332"/>
          </a:xfrm>
          <a:prstGeom prst="rect">
            <a:avLst/>
          </a:prstGeom>
          <a:noFill/>
        </p:spPr>
        <p:txBody>
          <a:bodyPr wrap="none" rtlCol="0">
            <a:spAutoFit/>
          </a:bodyPr>
          <a:lstStyle/>
          <a:p>
            <a:r>
              <a:rPr lang="en-US" dirty="0" smtClean="0"/>
              <a:t>Note: No screen shot available for G.4.a</a:t>
            </a:r>
            <a:endParaRPr lang="en-US" dirty="0"/>
          </a:p>
        </p:txBody>
      </p:sp>
    </p:spTree>
    <p:extLst>
      <p:ext uri="{BB962C8B-B14F-4D97-AF65-F5344CB8AC3E}">
        <p14:creationId xmlns:p14="http://schemas.microsoft.com/office/powerpoint/2010/main" val="233188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Instructions for entering data</a:t>
            </a:r>
          </a:p>
          <a:p>
            <a:r>
              <a:rPr lang="en-US" dirty="0" smtClean="0"/>
              <a:t>Tips</a:t>
            </a:r>
          </a:p>
          <a:p>
            <a:r>
              <a:rPr lang="en-US" dirty="0" smtClean="0"/>
              <a:t>Specific instructions to share with your Center Director and Project/Core Leaders</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3</a:t>
            </a:fld>
            <a:endParaRPr lang="en-US"/>
          </a:p>
        </p:txBody>
      </p:sp>
    </p:spTree>
    <p:extLst>
      <p:ext uri="{BB962C8B-B14F-4D97-AF65-F5344CB8AC3E}">
        <p14:creationId xmlns:p14="http://schemas.microsoft.com/office/powerpoint/2010/main" val="1629268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43012"/>
            <a:ext cx="8472705" cy="515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Section G - Overall</a:t>
            </a:r>
            <a:endParaRPr lang="en-US" dirty="0"/>
          </a:p>
        </p:txBody>
      </p:sp>
    </p:spTree>
    <p:extLst>
      <p:ext uri="{BB962C8B-B14F-4D97-AF65-F5344CB8AC3E}">
        <p14:creationId xmlns:p14="http://schemas.microsoft.com/office/powerpoint/2010/main" val="3589771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31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462088"/>
            <a:ext cx="71247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Section G - Overall</a:t>
            </a:r>
            <a:endParaRPr lang="en-US" dirty="0"/>
          </a:p>
        </p:txBody>
      </p:sp>
    </p:spTree>
    <p:extLst>
      <p:ext uri="{BB962C8B-B14F-4D97-AF65-F5344CB8AC3E}">
        <p14:creationId xmlns:p14="http://schemas.microsoft.com/office/powerpoint/2010/main" val="3235684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D0D37-3B2C-4AB1-AA7B-2273727FC9A5}" type="slidenum">
              <a:rPr lang="en-US" smtClean="0"/>
              <a:t>32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652588"/>
            <a:ext cx="72580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r>
              <a:rPr lang="en-US" dirty="0" smtClean="0"/>
              <a:t>Section G - Overall</a:t>
            </a:r>
            <a:endParaRPr lang="en-US" dirty="0"/>
          </a:p>
        </p:txBody>
      </p:sp>
    </p:spTree>
    <p:extLst>
      <p:ext uri="{BB962C8B-B14F-4D97-AF65-F5344CB8AC3E}">
        <p14:creationId xmlns:p14="http://schemas.microsoft.com/office/powerpoint/2010/main" val="3256934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1D0D37-3B2C-4AB1-AA7B-2273727FC9A5}" type="slidenum">
              <a:rPr lang="en-US" smtClean="0"/>
              <a:t>33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643063"/>
            <a:ext cx="72961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281113"/>
            <a:ext cx="72485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lstStyle/>
          <a:p>
            <a:r>
              <a:rPr lang="en-US" dirty="0" smtClean="0"/>
              <a:t>Section G - Overall</a:t>
            </a:r>
            <a:endParaRPr lang="en-US" dirty="0"/>
          </a:p>
        </p:txBody>
      </p:sp>
    </p:spTree>
    <p:extLst>
      <p:ext uri="{BB962C8B-B14F-4D97-AF65-F5344CB8AC3E}">
        <p14:creationId xmlns:p14="http://schemas.microsoft.com/office/powerpoint/2010/main" val="4270182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Sections G &amp; H - Overall</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r>
              <a:rPr lang="en-US" sz="1400" dirty="0"/>
              <a:t>Section G. Special Reporting Requirements</a:t>
            </a:r>
          </a:p>
          <a:p>
            <a:pPr lvl="1"/>
            <a:r>
              <a:rPr lang="en-US" sz="1400" dirty="0" smtClean="0"/>
              <a:t>G.1</a:t>
            </a:r>
            <a:r>
              <a:rPr lang="en-US" sz="1400" dirty="0"/>
              <a:t>., Special Notice of Award and Funding Opportunity Announcement Reporting </a:t>
            </a:r>
            <a:r>
              <a:rPr lang="en-US" sz="1400" dirty="0" smtClean="0"/>
              <a:t>Requirements – Click on Nothing to Report; The NOA states that participants at annual meeting should be provided in the RPPR, but we are requesting that they be reported in the Administrative Core Component</a:t>
            </a:r>
          </a:p>
          <a:p>
            <a:pPr lvl="1"/>
            <a:r>
              <a:rPr lang="en-US" sz="1400" dirty="0" smtClean="0"/>
              <a:t>G.2. No title </a:t>
            </a:r>
            <a:r>
              <a:rPr lang="en-US" sz="1400" dirty="0">
                <a:solidFill>
                  <a:srgbClr val="FF0000"/>
                </a:solidFill>
              </a:rPr>
              <a:t>(Not Applicable</a:t>
            </a:r>
            <a:r>
              <a:rPr lang="en-US" sz="1400" dirty="0" smtClean="0">
                <a:solidFill>
                  <a:srgbClr val="FF0000"/>
                </a:solidFill>
              </a:rPr>
              <a:t>)</a:t>
            </a:r>
            <a:endParaRPr lang="en-US" sz="1400" dirty="0" smtClean="0"/>
          </a:p>
          <a:p>
            <a:pPr lvl="1"/>
            <a:r>
              <a:rPr lang="en-US" sz="1400" dirty="0" smtClean="0"/>
              <a:t>G.3</a:t>
            </a:r>
            <a:r>
              <a:rPr lang="en-US" sz="1400" dirty="0"/>
              <a:t>. </a:t>
            </a:r>
            <a:r>
              <a:rPr lang="en-US" sz="1400" dirty="0" smtClean="0"/>
              <a:t>No title </a:t>
            </a:r>
            <a:r>
              <a:rPr lang="en-US" sz="1400" dirty="0" smtClean="0">
                <a:solidFill>
                  <a:srgbClr val="FF0000"/>
                </a:solidFill>
              </a:rPr>
              <a:t>(Not Applicable)</a:t>
            </a:r>
            <a:endParaRPr lang="en-US" sz="1400" dirty="0"/>
          </a:p>
          <a:p>
            <a:pPr lvl="1"/>
            <a:r>
              <a:rPr lang="en-US" sz="1400" dirty="0"/>
              <a:t>G.4. Human </a:t>
            </a:r>
            <a:r>
              <a:rPr lang="en-US" sz="1400" dirty="0" smtClean="0"/>
              <a:t>Subjects</a:t>
            </a:r>
          </a:p>
          <a:p>
            <a:pPr lvl="2"/>
            <a:r>
              <a:rPr lang="en-US" sz="1400" dirty="0"/>
              <a:t>G.4.a Does the project involve human subjects? </a:t>
            </a:r>
            <a:endParaRPr lang="en-US" sz="1400" dirty="0" smtClean="0"/>
          </a:p>
          <a:p>
            <a:pPr lvl="2"/>
            <a:r>
              <a:rPr lang="en-US" sz="1400" dirty="0" smtClean="0"/>
              <a:t>G.4.b </a:t>
            </a:r>
            <a:r>
              <a:rPr lang="en-US" sz="1400" dirty="0"/>
              <a:t>Inclusion enrollment </a:t>
            </a:r>
            <a:r>
              <a:rPr lang="en-US" sz="1400" dirty="0" smtClean="0"/>
              <a:t>data</a:t>
            </a:r>
          </a:p>
          <a:p>
            <a:pPr lvl="2"/>
            <a:r>
              <a:rPr lang="en-US" sz="1400" dirty="0"/>
              <a:t>G.4.c </a:t>
            </a:r>
            <a:r>
              <a:rPr lang="en-US" sz="1400" dirty="0" smtClean="0"/>
              <a:t>ClinicalTrials.gov (Fill </a:t>
            </a:r>
            <a:r>
              <a:rPr lang="en-US" sz="1400" dirty="0"/>
              <a:t>out </a:t>
            </a:r>
            <a:r>
              <a:rPr lang="en-US" sz="1400" dirty="0" smtClean="0"/>
              <a:t>if applicable)</a:t>
            </a:r>
          </a:p>
          <a:p>
            <a:pPr lvl="1"/>
            <a:r>
              <a:rPr lang="en-US" sz="1400" dirty="0" smtClean="0"/>
              <a:t>G.5 </a:t>
            </a:r>
            <a:r>
              <a:rPr lang="en-US" sz="1400" dirty="0"/>
              <a:t>Human Subjects Education </a:t>
            </a:r>
            <a:r>
              <a:rPr lang="en-US" sz="1400" dirty="0" smtClean="0"/>
              <a:t>Requirement*</a:t>
            </a:r>
            <a:endParaRPr lang="en-US" sz="1400" dirty="0"/>
          </a:p>
          <a:p>
            <a:pPr lvl="1"/>
            <a:r>
              <a:rPr lang="en-US" sz="1400" dirty="0"/>
              <a:t>G.6 Human Embryonic Stem Cell(s</a:t>
            </a:r>
            <a:r>
              <a:rPr lang="en-US" sz="1400" dirty="0" smtClean="0"/>
              <a:t>)*</a:t>
            </a:r>
            <a:endParaRPr lang="en-US" sz="1400" dirty="0"/>
          </a:p>
          <a:p>
            <a:pPr lvl="1"/>
            <a:r>
              <a:rPr lang="en-US" sz="1400" dirty="0"/>
              <a:t>G.7 Vertebrate </a:t>
            </a:r>
            <a:r>
              <a:rPr lang="en-US" sz="1400" dirty="0" smtClean="0"/>
              <a:t>Animals*</a:t>
            </a:r>
            <a:endParaRPr lang="en-US" sz="1400" dirty="0"/>
          </a:p>
          <a:p>
            <a:pPr lvl="1"/>
            <a:r>
              <a:rPr lang="en-US" sz="1400" dirty="0"/>
              <a:t>G.8 Project Performance </a:t>
            </a:r>
            <a:r>
              <a:rPr lang="en-US" sz="1400" dirty="0" smtClean="0"/>
              <a:t>Sites* </a:t>
            </a:r>
            <a:endParaRPr lang="en-US" sz="1400" dirty="0"/>
          </a:p>
          <a:p>
            <a:pPr lvl="1"/>
            <a:r>
              <a:rPr lang="en-US" sz="1400" dirty="0"/>
              <a:t>G.9 Foreign </a:t>
            </a:r>
            <a:r>
              <a:rPr lang="en-US" sz="1400" dirty="0" smtClean="0"/>
              <a:t>component*</a:t>
            </a:r>
            <a:endParaRPr lang="en-US" sz="1400" dirty="0"/>
          </a:p>
          <a:p>
            <a:pPr lvl="1"/>
            <a:r>
              <a:rPr lang="en-US" sz="1400" dirty="0"/>
              <a:t>G.10 Estimated unobligated </a:t>
            </a:r>
            <a:r>
              <a:rPr lang="en-US" sz="1400" dirty="0" smtClean="0"/>
              <a:t>balance* </a:t>
            </a:r>
            <a:endParaRPr lang="en-US" sz="1400" dirty="0"/>
          </a:p>
          <a:p>
            <a:pPr lvl="1"/>
            <a:r>
              <a:rPr lang="en-US" sz="1400" dirty="0"/>
              <a:t>G.11 Program </a:t>
            </a:r>
            <a:r>
              <a:rPr lang="en-US" sz="1400" dirty="0" smtClean="0"/>
              <a:t>Income (if applicable)*</a:t>
            </a:r>
            <a:endParaRPr lang="en-US" sz="1400" dirty="0"/>
          </a:p>
          <a:p>
            <a:pPr lvl="1"/>
            <a:r>
              <a:rPr lang="en-US" sz="1400" dirty="0"/>
              <a:t>G.12 F&amp;A Costs </a:t>
            </a:r>
            <a:r>
              <a:rPr lang="en-US" sz="1400" dirty="0">
                <a:solidFill>
                  <a:srgbClr val="FF0000"/>
                </a:solidFill>
              </a:rPr>
              <a:t>(Not </a:t>
            </a:r>
            <a:r>
              <a:rPr lang="en-US" sz="1400" dirty="0" smtClean="0">
                <a:solidFill>
                  <a:srgbClr val="FF0000"/>
                </a:solidFill>
              </a:rPr>
              <a:t>Applicable because we are non-SNAP)</a:t>
            </a:r>
          </a:p>
          <a:p>
            <a:r>
              <a:rPr lang="en-US" sz="1400" dirty="0" smtClean="0"/>
              <a:t>Section </a:t>
            </a:r>
            <a:r>
              <a:rPr lang="en-US" sz="1400" dirty="0"/>
              <a:t>H. Budget </a:t>
            </a:r>
          </a:p>
          <a:p>
            <a:pPr lvl="1"/>
            <a:r>
              <a:rPr lang="en-US" sz="1400" dirty="0"/>
              <a:t>See RPPR guidelines for more </a:t>
            </a:r>
            <a:r>
              <a:rPr lang="en-US" sz="1400" dirty="0" smtClean="0"/>
              <a:t>information</a:t>
            </a:r>
          </a:p>
          <a:p>
            <a:pPr lvl="1"/>
            <a:r>
              <a:rPr lang="en-US" sz="1400" dirty="0" smtClean="0"/>
              <a:t>For questions pertaining to the budget and budget format, please contact your SRP Grants Management Specialist listed on your Notice of Award (NOA)</a:t>
            </a:r>
          </a:p>
          <a:p>
            <a:pPr lvl="1"/>
            <a:endParaRPr lang="en-US" sz="1400" dirty="0"/>
          </a:p>
          <a:p>
            <a:endParaRPr lang="en-US" sz="1100" dirty="0"/>
          </a:p>
        </p:txBody>
      </p:sp>
      <p:sp>
        <p:nvSpPr>
          <p:cNvPr id="2" name="Slide Number Placeholder 1"/>
          <p:cNvSpPr>
            <a:spLocks noGrp="1"/>
          </p:cNvSpPr>
          <p:nvPr>
            <p:ph type="sldNum" sz="quarter" idx="12"/>
          </p:nvPr>
        </p:nvSpPr>
        <p:spPr/>
        <p:txBody>
          <a:bodyPr/>
          <a:lstStyle/>
          <a:p>
            <a:fld id="{5B1D0D37-3B2C-4AB1-AA7B-2273727FC9A5}" type="slidenum">
              <a:rPr lang="en-US" smtClean="0"/>
              <a:t>34</a:t>
            </a:fld>
            <a:endParaRPr lang="en-US"/>
          </a:p>
        </p:txBody>
      </p:sp>
      <p:sp>
        <p:nvSpPr>
          <p:cNvPr id="5" name="Rectangle 4"/>
          <p:cNvSpPr/>
          <p:nvPr/>
        </p:nvSpPr>
        <p:spPr>
          <a:xfrm>
            <a:off x="4572000" y="4800600"/>
            <a:ext cx="4214936" cy="369332"/>
          </a:xfrm>
          <a:prstGeom prst="rect">
            <a:avLst/>
          </a:prstGeom>
        </p:spPr>
        <p:txBody>
          <a:bodyPr wrap="none">
            <a:spAutoFit/>
          </a:bodyPr>
          <a:lstStyle/>
          <a:p>
            <a:r>
              <a:rPr lang="en-US" dirty="0"/>
              <a:t>*Note: see RPPR for additional information</a:t>
            </a:r>
          </a:p>
        </p:txBody>
      </p:sp>
    </p:spTree>
    <p:extLst>
      <p:ext uri="{BB962C8B-B14F-4D97-AF65-F5344CB8AC3E}">
        <p14:creationId xmlns:p14="http://schemas.microsoft.com/office/powerpoint/2010/main" val="299238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Adding Components</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sz="1800" dirty="0" smtClean="0"/>
              <a:t>1. Select </a:t>
            </a:r>
            <a:r>
              <a:rPr lang="en-US" sz="1800" dirty="0"/>
              <a:t>the correct option from the </a:t>
            </a:r>
            <a:r>
              <a:rPr lang="en-US" sz="1800" dirty="0" smtClean="0"/>
              <a:t>Component Type drop- down </a:t>
            </a:r>
            <a:r>
              <a:rPr lang="en-US" sz="1800" dirty="0"/>
              <a:t>list. </a:t>
            </a:r>
          </a:p>
          <a:p>
            <a:r>
              <a:rPr lang="en-US" sz="1800" dirty="0" smtClean="0"/>
              <a:t>2. Enter </a:t>
            </a:r>
            <a:r>
              <a:rPr lang="en-US" sz="1800" dirty="0"/>
              <a:t>the </a:t>
            </a:r>
            <a:r>
              <a:rPr lang="en-US" sz="1800" dirty="0" smtClean="0"/>
              <a:t>Component </a:t>
            </a:r>
            <a:r>
              <a:rPr lang="en-US" sz="1800" dirty="0"/>
              <a:t>Project </a:t>
            </a:r>
            <a:r>
              <a:rPr lang="en-US" sz="1800" dirty="0" smtClean="0"/>
              <a:t>Title (please use the title listed in the parent application)</a:t>
            </a:r>
            <a:endParaRPr lang="en-US" sz="1800" dirty="0"/>
          </a:p>
          <a:p>
            <a:r>
              <a:rPr lang="en-US" sz="1800" dirty="0" smtClean="0"/>
              <a:t>3. Select </a:t>
            </a:r>
            <a:r>
              <a:rPr lang="en-US" sz="1800" dirty="0"/>
              <a:t>the </a:t>
            </a:r>
            <a:r>
              <a:rPr lang="en-US" sz="1800" dirty="0" smtClean="0"/>
              <a:t>Add Component button (Project = Biomedical/Environmental Science and Engineering; Admin Core = Administrative Core; Core = RTC, CEC, TC, and Research Support Cores)</a:t>
            </a:r>
          </a:p>
          <a:p>
            <a:pPr lvl="1"/>
            <a:endParaRPr lang="en-US" sz="1800" dirty="0"/>
          </a:p>
          <a:p>
            <a:endParaRPr lang="en-US" sz="18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25666"/>
            <a:ext cx="7195582" cy="393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B1D0D37-3B2C-4AB1-AA7B-2273727FC9A5}" type="slidenum">
              <a:rPr lang="en-US" smtClean="0"/>
              <a:t>35</a:t>
            </a:fld>
            <a:endParaRPr lang="en-US"/>
          </a:p>
        </p:txBody>
      </p:sp>
    </p:spTree>
    <p:extLst>
      <p:ext uri="{BB962C8B-B14F-4D97-AF65-F5344CB8AC3E}">
        <p14:creationId xmlns:p14="http://schemas.microsoft.com/office/powerpoint/2010/main" val="2084809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For ALL Components</a:t>
            </a:r>
            <a:endParaRPr lang="en-US" dirty="0"/>
          </a:p>
        </p:txBody>
      </p:sp>
      <p:sp>
        <p:nvSpPr>
          <p:cNvPr id="3" name="Content Placeholder 2"/>
          <p:cNvSpPr>
            <a:spLocks noGrp="1"/>
          </p:cNvSpPr>
          <p:nvPr>
            <p:ph idx="1"/>
          </p:nvPr>
        </p:nvSpPr>
        <p:spPr>
          <a:xfrm>
            <a:off x="228600" y="914400"/>
            <a:ext cx="8534400" cy="5638800"/>
          </a:xfrm>
        </p:spPr>
        <p:txBody>
          <a:bodyPr>
            <a:noAutofit/>
          </a:bodyPr>
          <a:lstStyle/>
          <a:p>
            <a:r>
              <a:rPr lang="en-US" sz="1600" dirty="0"/>
              <a:t>The </a:t>
            </a:r>
            <a:r>
              <a:rPr lang="en-US" sz="1600" dirty="0" smtClean="0"/>
              <a:t>Instructions</a:t>
            </a:r>
            <a:r>
              <a:rPr lang="en-US" sz="1600" dirty="0"/>
              <a:t> </a:t>
            </a:r>
            <a:r>
              <a:rPr lang="en-US" sz="1600" dirty="0" smtClean="0"/>
              <a:t>for </a:t>
            </a:r>
            <a:r>
              <a:rPr lang="en-US" sz="1600" dirty="0"/>
              <a:t>RPPR Sections </a:t>
            </a:r>
            <a:r>
              <a:rPr lang="en-US" sz="1600" dirty="0" smtClean="0"/>
              <a:t>A–H in Chapter 6 are </a:t>
            </a:r>
            <a:r>
              <a:rPr lang="en-US" sz="1600" dirty="0"/>
              <a:t>applicable to </a:t>
            </a:r>
            <a:r>
              <a:rPr lang="en-US" sz="1600" dirty="0" smtClean="0"/>
              <a:t>each individual component</a:t>
            </a:r>
            <a:r>
              <a:rPr lang="en-US" sz="1600" dirty="0"/>
              <a:t> </a:t>
            </a:r>
            <a:r>
              <a:rPr lang="en-US" sz="1600" dirty="0" smtClean="0"/>
              <a:t>with exceptions listed in in section 7.6.2 (Component Instructions)</a:t>
            </a:r>
            <a:endParaRPr lang="en-US" sz="1600" dirty="0"/>
          </a:p>
          <a:p>
            <a:r>
              <a:rPr lang="en-US" sz="1600" dirty="0" smtClean="0"/>
              <a:t>See section 7.6.2 for filling our Section A.</a:t>
            </a:r>
          </a:p>
          <a:p>
            <a:r>
              <a:rPr lang="en-US" sz="1600" dirty="0" smtClean="0"/>
              <a:t>B.1. Aims/Goals: </a:t>
            </a:r>
            <a:r>
              <a:rPr lang="en-US" sz="1600" dirty="0"/>
              <a:t>State </a:t>
            </a:r>
            <a:r>
              <a:rPr lang="en-US" sz="1600" dirty="0" smtClean="0"/>
              <a:t>specific aims and </a:t>
            </a:r>
            <a:r>
              <a:rPr lang="en-US" sz="1600" dirty="0"/>
              <a:t>describe any modifications to the Specific Aims since the </a:t>
            </a:r>
            <a:r>
              <a:rPr lang="en-US" sz="1600" dirty="0" smtClean="0"/>
              <a:t>last competing </a:t>
            </a:r>
            <a:r>
              <a:rPr lang="en-US" sz="1600" dirty="0"/>
              <a:t>application.  </a:t>
            </a:r>
            <a:endParaRPr lang="en-US" sz="1600" dirty="0" smtClean="0"/>
          </a:p>
          <a:p>
            <a:r>
              <a:rPr lang="en-US" sz="1600" dirty="0"/>
              <a:t>B.1.a Have the </a:t>
            </a:r>
            <a:r>
              <a:rPr lang="en-US" sz="1600" dirty="0" smtClean="0"/>
              <a:t>major aims/goals </a:t>
            </a:r>
            <a:r>
              <a:rPr lang="en-US" sz="1600" dirty="0"/>
              <a:t>changed since the initial competing award or </a:t>
            </a:r>
            <a:r>
              <a:rPr lang="en-US" sz="1600" dirty="0" smtClean="0"/>
              <a:t>previous report? Click on Yes or No</a:t>
            </a:r>
          </a:p>
          <a:p>
            <a:r>
              <a:rPr lang="en-US" sz="1600" dirty="0" smtClean="0"/>
              <a:t>B.2. </a:t>
            </a:r>
            <a:r>
              <a:rPr lang="en-US" sz="1600" dirty="0"/>
              <a:t>Studies and Results</a:t>
            </a:r>
            <a:r>
              <a:rPr lang="en-US" sz="1600" dirty="0" smtClean="0"/>
              <a:t>:</a:t>
            </a:r>
            <a:endParaRPr lang="en-US" sz="1600" dirty="0"/>
          </a:p>
          <a:p>
            <a:pPr lvl="1"/>
            <a:r>
              <a:rPr lang="en-US" sz="1600" dirty="0" smtClean="0"/>
              <a:t>Progress Update for SRP Website: in the first paragraph, summarize major accomplishments of over the last funding cycle.  Please note that these will be used for the SRP website, so </a:t>
            </a:r>
            <a:r>
              <a:rPr lang="en-US" sz="1600" b="1" dirty="0" smtClean="0"/>
              <a:t>do not include proprietary information</a:t>
            </a:r>
            <a:r>
              <a:rPr lang="en-US" sz="1600" dirty="0" smtClean="0"/>
              <a:t>. (</a:t>
            </a:r>
            <a:r>
              <a:rPr lang="en-US" sz="1600" b="1" dirty="0" smtClean="0">
                <a:solidFill>
                  <a:srgbClr val="00B050"/>
                </a:solidFill>
              </a:rPr>
              <a:t>You will need to compile this paragraph for each project/core as part of the Annual Updates submitted to </a:t>
            </a:r>
            <a:r>
              <a:rPr lang="en-US" sz="1600" b="1" dirty="0" smtClean="0">
                <a:solidFill>
                  <a:srgbClr val="00B050"/>
                </a:solidFill>
                <a:hlinkClick r:id="rId2"/>
              </a:rPr>
              <a:t>srpinfo@niehs.nih.gov</a:t>
            </a:r>
            <a:r>
              <a:rPr lang="en-US" sz="1600" b="1" dirty="0" smtClean="0">
                <a:solidFill>
                  <a:srgbClr val="00B050"/>
                </a:solidFill>
              </a:rPr>
              <a:t> due Feb. 15th</a:t>
            </a:r>
            <a:r>
              <a:rPr lang="en-US" sz="1600" dirty="0" smtClean="0"/>
              <a:t>).  </a:t>
            </a:r>
            <a:r>
              <a:rPr lang="en-US" sz="1600" b="1" dirty="0" smtClean="0">
                <a:solidFill>
                  <a:srgbClr val="00B050"/>
                </a:solidFill>
              </a:rPr>
              <a:t>Limit to 250 words and include citations (e.g., Author, Year) as applicable. </a:t>
            </a:r>
          </a:p>
          <a:p>
            <a:pPr lvl="1"/>
            <a:r>
              <a:rPr lang="en-US" sz="1600" dirty="0" smtClean="0"/>
              <a:t>Full Project/Core Progress Report: For </a:t>
            </a:r>
            <a:r>
              <a:rPr lang="en-US" sz="1600" dirty="0"/>
              <a:t>s</a:t>
            </a:r>
            <a:r>
              <a:rPr lang="en-US" sz="1600" dirty="0" smtClean="0"/>
              <a:t>ubsequent paragraphs, describe </a:t>
            </a:r>
            <a:r>
              <a:rPr lang="en-US" sz="1600" dirty="0"/>
              <a:t>studies directed toward each specific aim with positive and negative results obtained. </a:t>
            </a:r>
            <a:r>
              <a:rPr lang="en-US" sz="1600" dirty="0" smtClean="0"/>
              <a:t>If </a:t>
            </a:r>
            <a:r>
              <a:rPr lang="en-US" sz="1600" dirty="0"/>
              <a:t>technical problems were encountered, describe how approach was modified. This section </a:t>
            </a:r>
            <a:r>
              <a:rPr lang="en-US" sz="1600" b="1" dirty="0"/>
              <a:t>may include unpublished data </a:t>
            </a:r>
            <a:r>
              <a:rPr lang="en-US" sz="1600" dirty="0"/>
              <a:t>and will not be used for the SRP website. </a:t>
            </a:r>
            <a:endParaRPr lang="en-US" sz="1600" dirty="0" smtClean="0"/>
          </a:p>
          <a:p>
            <a:pPr lvl="1"/>
            <a:r>
              <a:rPr lang="en-US" sz="1600" dirty="0" smtClean="0"/>
              <a:t>For all accomplishments: include </a:t>
            </a:r>
            <a:r>
              <a:rPr lang="en-US" sz="1600" dirty="0"/>
              <a:t>translational significance: money/time saved in clean‐ups, quantifiable reduction in diseases, potential clinical intervention or diagnostic tool (e.g. biomarker), vastly improved detection limit, etc. Cite publications or patents within the text</a:t>
            </a:r>
            <a:r>
              <a:rPr lang="en-US" sz="1600" dirty="0" smtClean="0"/>
              <a:t>.</a:t>
            </a:r>
          </a:p>
          <a:p>
            <a:pPr lvl="1"/>
            <a:r>
              <a:rPr lang="en-US" sz="1600" b="1" dirty="0" smtClean="0">
                <a:solidFill>
                  <a:srgbClr val="00B050"/>
                </a:solidFill>
              </a:rPr>
              <a:t>Note new policy on Rigor, Transparency, and Reproducibility. </a:t>
            </a:r>
          </a:p>
          <a:p>
            <a:r>
              <a:rPr lang="en-US" sz="1600" dirty="0" smtClean="0"/>
              <a:t>For additional information about project/core components, please see slides 45-50.</a:t>
            </a:r>
            <a:endParaRPr lang="en-US" sz="1600" dirty="0"/>
          </a:p>
        </p:txBody>
      </p:sp>
      <p:sp>
        <p:nvSpPr>
          <p:cNvPr id="4" name="Slide Number Placeholder 3"/>
          <p:cNvSpPr>
            <a:spLocks noGrp="1"/>
          </p:cNvSpPr>
          <p:nvPr>
            <p:ph type="sldNum" sz="quarter" idx="12"/>
          </p:nvPr>
        </p:nvSpPr>
        <p:spPr/>
        <p:txBody>
          <a:bodyPr/>
          <a:lstStyle/>
          <a:p>
            <a:fld id="{5B1D0D37-3B2C-4AB1-AA7B-2273727FC9A5}" type="slidenum">
              <a:rPr lang="en-US" smtClean="0"/>
              <a:t>36</a:t>
            </a:fld>
            <a:endParaRPr lang="en-US"/>
          </a:p>
        </p:txBody>
      </p:sp>
    </p:spTree>
    <p:extLst>
      <p:ext uri="{BB962C8B-B14F-4D97-AF65-F5344CB8AC3E}">
        <p14:creationId xmlns:p14="http://schemas.microsoft.com/office/powerpoint/2010/main" val="3180685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B.3 </a:t>
            </a:r>
            <a:r>
              <a:rPr lang="en-US" dirty="0"/>
              <a:t>Competitive Revisions/Administrative Supplements </a:t>
            </a:r>
            <a:r>
              <a:rPr lang="en-US" b="1" dirty="0">
                <a:solidFill>
                  <a:srgbClr val="FF0000"/>
                </a:solidFill>
              </a:rPr>
              <a:t>(Not applicable</a:t>
            </a:r>
            <a:r>
              <a:rPr lang="en-US" b="1" dirty="0" smtClean="0">
                <a:solidFill>
                  <a:srgbClr val="FF0000"/>
                </a:solidFill>
              </a:rPr>
              <a:t>) </a:t>
            </a:r>
          </a:p>
          <a:p>
            <a:pPr lvl="1"/>
            <a:r>
              <a:rPr lang="en-US" dirty="0" smtClean="0"/>
              <a:t>Note: these are reported in the Overall Component section</a:t>
            </a:r>
            <a:endParaRPr lang="en-US" dirty="0"/>
          </a:p>
          <a:p>
            <a:r>
              <a:rPr lang="en-US" dirty="0"/>
              <a:t>B.4 What opportunities for training and professional development has the project provided? </a:t>
            </a:r>
          </a:p>
          <a:p>
            <a:r>
              <a:rPr lang="en-US" dirty="0"/>
              <a:t>B.5 </a:t>
            </a:r>
            <a:r>
              <a:rPr lang="en-US" dirty="0" smtClean="0"/>
              <a:t>“Results </a:t>
            </a:r>
            <a:r>
              <a:rPr lang="en-US" dirty="0"/>
              <a:t>to communities of </a:t>
            </a:r>
            <a:r>
              <a:rPr lang="en-US" dirty="0" smtClean="0"/>
              <a:t>interest” section should include a list of publications on a per project/core basis </a:t>
            </a:r>
            <a:r>
              <a:rPr lang="en-US" dirty="0"/>
              <a:t>(in prep, submitted, in press, and published), oral/poster presentations, book </a:t>
            </a:r>
            <a:r>
              <a:rPr lang="en-US" dirty="0" smtClean="0"/>
              <a:t>chapters, etc.  </a:t>
            </a:r>
          </a:p>
          <a:p>
            <a:pPr lvl="1"/>
            <a:r>
              <a:rPr lang="en-US" dirty="0" smtClean="0"/>
              <a:t>Note – to help you get started on this section, please refer to the Annual </a:t>
            </a:r>
            <a:r>
              <a:rPr lang="en-US" dirty="0"/>
              <a:t>U</a:t>
            </a:r>
            <a:r>
              <a:rPr lang="en-US" dirty="0" smtClean="0"/>
              <a:t>pdate webpage where we have provided you with a list of SRP’s records of your Center’s publications on a per-project, per-core basis. </a:t>
            </a:r>
            <a:r>
              <a:rPr lang="en-US" b="1" dirty="0" smtClean="0">
                <a:solidFill>
                  <a:srgbClr val="00B050"/>
                </a:solidFill>
              </a:rPr>
              <a:t>[Comments from Administrators: was this helpful?]</a:t>
            </a:r>
          </a:p>
          <a:p>
            <a:r>
              <a:rPr lang="en-US" dirty="0"/>
              <a:t>B.6 Plans: Summarize plans for next year; include plans for investigator-initiated research translation (e.g. plans that may involve moving a technology to a field site). </a:t>
            </a:r>
            <a:r>
              <a:rPr lang="en-US" b="1" dirty="0">
                <a:solidFill>
                  <a:srgbClr val="00B050"/>
                </a:solidFill>
              </a:rPr>
              <a:t>Note new policy on Rigor, Transparency, and Reproducibility.</a:t>
            </a:r>
            <a:r>
              <a:rPr lang="en-US" dirty="0"/>
              <a:t> </a:t>
            </a:r>
          </a:p>
          <a:p>
            <a:pPr marL="0" indent="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37</a:t>
            </a:fld>
            <a:endParaRPr lang="en-US"/>
          </a:p>
        </p:txBody>
      </p:sp>
      <p:sp>
        <p:nvSpPr>
          <p:cNvPr id="5" name="Title 1"/>
          <p:cNvSpPr>
            <a:spLocks noGrp="1"/>
          </p:cNvSpPr>
          <p:nvPr>
            <p:ph type="title"/>
          </p:nvPr>
        </p:nvSpPr>
        <p:spPr/>
        <p:txBody>
          <a:bodyPr/>
          <a:lstStyle/>
          <a:p>
            <a:r>
              <a:rPr lang="en-US" dirty="0" smtClean="0"/>
              <a:t>For ALL Components</a:t>
            </a:r>
            <a:endParaRPr lang="en-US" dirty="0"/>
          </a:p>
        </p:txBody>
      </p:sp>
    </p:spTree>
    <p:extLst>
      <p:ext uri="{BB962C8B-B14F-4D97-AF65-F5344CB8AC3E}">
        <p14:creationId xmlns:p14="http://schemas.microsoft.com/office/powerpoint/2010/main" val="3895441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Rigor, Transparency, &amp; Reproducibility </a:t>
            </a:r>
            <a:endParaRPr lang="en-US" b="1" dirty="0">
              <a:solidFill>
                <a:srgbClr val="00B050"/>
              </a:solidFill>
            </a:endParaRPr>
          </a:p>
        </p:txBody>
      </p:sp>
      <p:sp>
        <p:nvSpPr>
          <p:cNvPr id="3" name="Content Placeholder 2"/>
          <p:cNvSpPr>
            <a:spLocks noGrp="1"/>
          </p:cNvSpPr>
          <p:nvPr>
            <p:ph idx="1"/>
          </p:nvPr>
        </p:nvSpPr>
        <p:spPr>
          <a:xfrm>
            <a:off x="457200" y="1371600"/>
            <a:ext cx="8382000" cy="4754563"/>
          </a:xfrm>
        </p:spPr>
        <p:txBody>
          <a:bodyPr/>
          <a:lstStyle/>
          <a:p>
            <a:r>
              <a:rPr lang="en-US" dirty="0" smtClean="0"/>
              <a:t>New NIH policy</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38</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66" t="17246" r="34074" b="16327"/>
          <a:stretch/>
        </p:blipFill>
        <p:spPr bwMode="auto">
          <a:xfrm>
            <a:off x="1905000" y="1905000"/>
            <a:ext cx="5493827" cy="41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48352" y="6336268"/>
            <a:ext cx="7405048" cy="369332"/>
          </a:xfrm>
          <a:prstGeom prst="rect">
            <a:avLst/>
          </a:prstGeom>
        </p:spPr>
        <p:txBody>
          <a:bodyPr wrap="square">
            <a:spAutoFit/>
          </a:bodyPr>
          <a:lstStyle/>
          <a:p>
            <a:r>
              <a:rPr lang="en-US" dirty="0" smtClean="0"/>
              <a:t>More information: </a:t>
            </a:r>
            <a:r>
              <a:rPr lang="en-US" dirty="0" smtClean="0">
                <a:hlinkClick r:id="rId4"/>
              </a:rPr>
              <a:t>http</a:t>
            </a:r>
            <a:r>
              <a:rPr lang="en-US" dirty="0">
                <a:hlinkClick r:id="rId4"/>
              </a:rPr>
              <a:t>://</a:t>
            </a:r>
            <a:r>
              <a:rPr lang="en-US" dirty="0" smtClean="0">
                <a:hlinkClick r:id="rId4"/>
              </a:rPr>
              <a:t>grants.nih.gov/reproducibility/index.htm</a:t>
            </a:r>
            <a:r>
              <a:rPr lang="en-US" dirty="0" smtClean="0"/>
              <a:t> </a:t>
            </a:r>
            <a:endParaRPr lang="en-US" dirty="0"/>
          </a:p>
        </p:txBody>
      </p:sp>
    </p:spTree>
    <p:extLst>
      <p:ext uri="{BB962C8B-B14F-4D97-AF65-F5344CB8AC3E}">
        <p14:creationId xmlns:p14="http://schemas.microsoft.com/office/powerpoint/2010/main" val="3499847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dirty="0" smtClean="0"/>
              <a:t>C.1. Publications  </a:t>
            </a:r>
            <a:r>
              <a:rPr lang="en-US" sz="2000" dirty="0" smtClean="0">
                <a:solidFill>
                  <a:srgbClr val="FF0000"/>
                </a:solidFill>
              </a:rPr>
              <a:t>(Not Applicable) </a:t>
            </a:r>
          </a:p>
          <a:p>
            <a:r>
              <a:rPr lang="en-US" sz="2000" dirty="0" smtClean="0"/>
              <a:t>C.2. </a:t>
            </a:r>
            <a:r>
              <a:rPr lang="en-US" sz="2000" dirty="0"/>
              <a:t>Website(s) or other internet </a:t>
            </a:r>
            <a:r>
              <a:rPr lang="en-US" sz="2000" dirty="0" smtClean="0"/>
              <a:t>site(s)</a:t>
            </a:r>
            <a:r>
              <a:rPr lang="en-US" sz="2000" dirty="0" smtClean="0">
                <a:solidFill>
                  <a:srgbClr val="FF0000"/>
                </a:solidFill>
              </a:rPr>
              <a:t> (Not Applicable)</a:t>
            </a:r>
          </a:p>
          <a:p>
            <a:r>
              <a:rPr lang="en-US" sz="2000" dirty="0" smtClean="0"/>
              <a:t>C.3 </a:t>
            </a:r>
            <a:r>
              <a:rPr lang="en-US" sz="2000" dirty="0"/>
              <a:t>Technologies or </a:t>
            </a:r>
            <a:r>
              <a:rPr lang="en-US" sz="2000" dirty="0" smtClean="0"/>
              <a:t>techniques (e.g., new technologies/techniques from a research project or activities from Research Support Cores).</a:t>
            </a:r>
            <a:endParaRPr lang="en-US" sz="1600" dirty="0" smtClean="0"/>
          </a:p>
          <a:p>
            <a:r>
              <a:rPr lang="en-US" sz="2000" dirty="0" smtClean="0"/>
              <a:t>C.4. </a:t>
            </a:r>
            <a:r>
              <a:rPr lang="en-US" sz="2000" dirty="0"/>
              <a:t>Inventions, patent applications and/or </a:t>
            </a:r>
            <a:r>
              <a:rPr lang="en-US" sz="2000" dirty="0" smtClean="0"/>
              <a:t>licenses</a:t>
            </a:r>
            <a:r>
              <a:rPr lang="en-US" sz="2000" dirty="0" smtClean="0">
                <a:solidFill>
                  <a:srgbClr val="FF0000"/>
                </a:solidFill>
              </a:rPr>
              <a:t> (Not Applicable)</a:t>
            </a:r>
            <a:endParaRPr lang="en-US" sz="2000" dirty="0">
              <a:solidFill>
                <a:srgbClr val="FF0000"/>
              </a:solidFill>
            </a:endParaRPr>
          </a:p>
          <a:p>
            <a:r>
              <a:rPr lang="en-US" sz="2000" dirty="0"/>
              <a:t>C.5a&amp;b. Project-Generated Resources: Please report on sharing of data and resources (e.g., GWAS data and Model Organisms). If these have been produced and are not being shared, state why not </a:t>
            </a:r>
          </a:p>
          <a:p>
            <a:pPr lvl="1"/>
            <a:r>
              <a:rPr lang="en-US" sz="2000" dirty="0"/>
              <a:t>Refer to the project/core “Data-Sharing Plan” (from original P42 Application) for additional activities to report and or resources that have been generated</a:t>
            </a:r>
            <a:r>
              <a:rPr lang="en-US" sz="2000" dirty="0" smtClean="0"/>
              <a:t>.</a:t>
            </a:r>
          </a:p>
          <a:p>
            <a:pPr lvl="1"/>
            <a:r>
              <a:rPr lang="en-US" sz="2000" dirty="0" smtClean="0"/>
              <a:t>Report investigator-initiated research translation in C.5.b</a:t>
            </a:r>
          </a:p>
          <a:p>
            <a:r>
              <a:rPr lang="en-US" sz="2000" dirty="0" smtClean="0"/>
              <a:t>All of Section D – Participants </a:t>
            </a:r>
            <a:r>
              <a:rPr lang="en-US" sz="2000" dirty="0" smtClean="0">
                <a:solidFill>
                  <a:srgbClr val="FF0000"/>
                </a:solidFill>
              </a:rPr>
              <a:t>(Not Applicable)</a:t>
            </a:r>
            <a:endParaRPr lang="en-US" sz="2000" dirty="0" smtClean="0"/>
          </a:p>
          <a:p>
            <a:r>
              <a:rPr lang="en-US" sz="2000" dirty="0" smtClean="0"/>
              <a:t>E.1 Not title (</a:t>
            </a:r>
            <a:r>
              <a:rPr lang="en-US" sz="2000" dirty="0" smtClean="0">
                <a:solidFill>
                  <a:srgbClr val="FF0000"/>
                </a:solidFill>
              </a:rPr>
              <a:t>Not Applicable)</a:t>
            </a:r>
          </a:p>
          <a:p>
            <a:r>
              <a:rPr lang="en-US" sz="2000" dirty="0" smtClean="0"/>
              <a:t>E.2 What is </a:t>
            </a:r>
            <a:r>
              <a:rPr lang="en-US" sz="2000" dirty="0"/>
              <a:t>the impact on physical, institutional, or information resources that form </a:t>
            </a:r>
            <a:r>
              <a:rPr lang="en-US" sz="2000" dirty="0" smtClean="0"/>
              <a:t>infrastructure? (</a:t>
            </a:r>
            <a:r>
              <a:rPr lang="en-US" sz="2000" dirty="0" smtClean="0">
                <a:solidFill>
                  <a:srgbClr val="FF0000"/>
                </a:solidFill>
              </a:rPr>
              <a:t>Not Applicable)</a:t>
            </a:r>
          </a:p>
          <a:p>
            <a:r>
              <a:rPr lang="en-US" sz="2000" dirty="0" smtClean="0"/>
              <a:t>E.3. What is the impact on Technology Transfer?</a:t>
            </a:r>
          </a:p>
          <a:p>
            <a:r>
              <a:rPr lang="en-US" sz="2000" dirty="0" smtClean="0"/>
              <a:t>E.4</a:t>
            </a:r>
            <a:r>
              <a:rPr lang="en-US" sz="2000" dirty="0"/>
              <a:t>. What dollar amount of the award’s budget is being spent in foreign country(</a:t>
            </a:r>
            <a:r>
              <a:rPr lang="en-US" sz="2000" dirty="0" err="1"/>
              <a:t>ies</a:t>
            </a:r>
            <a:r>
              <a:rPr lang="en-US" sz="2000" dirty="0" smtClean="0"/>
              <a:t>)? (</a:t>
            </a:r>
            <a:r>
              <a:rPr lang="en-US" sz="2000" dirty="0" smtClean="0">
                <a:solidFill>
                  <a:srgbClr val="FF0000"/>
                </a:solidFill>
              </a:rPr>
              <a:t>Not Applicable)</a:t>
            </a:r>
            <a:endParaRPr lang="en-US" sz="2000" dirty="0"/>
          </a:p>
          <a:p>
            <a:endParaRPr lang="en-US" sz="2000" dirty="0"/>
          </a:p>
        </p:txBody>
      </p:sp>
      <p:sp>
        <p:nvSpPr>
          <p:cNvPr id="2" name="Slide Number Placeholder 1"/>
          <p:cNvSpPr>
            <a:spLocks noGrp="1"/>
          </p:cNvSpPr>
          <p:nvPr>
            <p:ph type="sldNum" sz="quarter" idx="12"/>
          </p:nvPr>
        </p:nvSpPr>
        <p:spPr/>
        <p:txBody>
          <a:bodyPr/>
          <a:lstStyle/>
          <a:p>
            <a:fld id="{5B1D0D37-3B2C-4AB1-AA7B-2273727FC9A5}" type="slidenum">
              <a:rPr lang="en-US" smtClean="0"/>
              <a:t>39</a:t>
            </a:fld>
            <a:endParaRPr lang="en-US"/>
          </a:p>
        </p:txBody>
      </p:sp>
      <p:sp>
        <p:nvSpPr>
          <p:cNvPr id="6" name="Title 1"/>
          <p:cNvSpPr>
            <a:spLocks noGrp="1"/>
          </p:cNvSpPr>
          <p:nvPr>
            <p:ph type="title"/>
          </p:nvPr>
        </p:nvSpPr>
        <p:spPr/>
        <p:txBody>
          <a:bodyPr/>
          <a:lstStyle/>
          <a:p>
            <a:r>
              <a:rPr lang="en-US" dirty="0" smtClean="0"/>
              <a:t>For ALL Components</a:t>
            </a:r>
            <a:endParaRPr lang="en-US" dirty="0"/>
          </a:p>
        </p:txBody>
      </p:sp>
      <p:sp>
        <p:nvSpPr>
          <p:cNvPr id="7" name="TextBox 6"/>
          <p:cNvSpPr txBox="1"/>
          <p:nvPr/>
        </p:nvSpPr>
        <p:spPr>
          <a:xfrm>
            <a:off x="490870" y="6010940"/>
            <a:ext cx="8686800" cy="646331"/>
          </a:xfrm>
          <a:prstGeom prst="rect">
            <a:avLst/>
          </a:prstGeom>
          <a:noFill/>
        </p:spPr>
        <p:txBody>
          <a:bodyPr wrap="square" rtlCol="0">
            <a:spAutoFit/>
          </a:bodyPr>
          <a:lstStyle/>
          <a:p>
            <a:r>
              <a:rPr lang="en-US" b="1" dirty="0" smtClean="0"/>
              <a:t>C.1., C.2., and C.4. will be asked for a per project/core basis in Annual Updates due to </a:t>
            </a:r>
            <a:r>
              <a:rPr lang="en-US" b="1" dirty="0" smtClean="0">
                <a:hlinkClick r:id="rId2"/>
              </a:rPr>
              <a:t>srpinfo@niehs.nih.gov</a:t>
            </a:r>
            <a:r>
              <a:rPr lang="en-US" b="1" dirty="0" smtClean="0"/>
              <a:t> </a:t>
            </a:r>
            <a:r>
              <a:rPr lang="en-US" b="1" dirty="0" smtClean="0">
                <a:solidFill>
                  <a:srgbClr val="00B050"/>
                </a:solidFill>
              </a:rPr>
              <a:t>by Feb. 15th</a:t>
            </a:r>
            <a:endParaRPr lang="en-US" b="1" dirty="0">
              <a:solidFill>
                <a:srgbClr val="00B050"/>
              </a:solidFill>
            </a:endParaRPr>
          </a:p>
        </p:txBody>
      </p:sp>
    </p:spTree>
    <p:extLst>
      <p:ext uri="{BB962C8B-B14F-4D97-AF65-F5344CB8AC3E}">
        <p14:creationId xmlns:p14="http://schemas.microsoft.com/office/powerpoint/2010/main" val="28866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r>
              <a:rPr lang="en-US" dirty="0" smtClean="0"/>
              <a:t>RPPRs are due </a:t>
            </a:r>
            <a:r>
              <a:rPr lang="en-US" b="1" dirty="0" smtClean="0">
                <a:solidFill>
                  <a:srgbClr val="FF0000"/>
                </a:solidFill>
              </a:rPr>
              <a:t>February 1st</a:t>
            </a:r>
            <a:r>
              <a:rPr lang="en-US" dirty="0" smtClean="0"/>
              <a:t> of each year</a:t>
            </a:r>
          </a:p>
          <a:p>
            <a:r>
              <a:rPr lang="en-US" b="1" dirty="0" smtClean="0">
                <a:solidFill>
                  <a:srgbClr val="FF0000"/>
                </a:solidFill>
              </a:rPr>
              <a:t>Read the </a:t>
            </a:r>
            <a:r>
              <a:rPr lang="en-US" b="1" dirty="0" smtClean="0">
                <a:solidFill>
                  <a:srgbClr val="FF0000"/>
                </a:solidFill>
                <a:hlinkClick r:id="rId2"/>
              </a:rPr>
              <a:t>NIH RPPR guidelines</a:t>
            </a:r>
            <a:r>
              <a:rPr lang="en-US" b="1" dirty="0" smtClean="0">
                <a:solidFill>
                  <a:srgbClr val="FF0000"/>
                </a:solidFill>
              </a:rPr>
              <a:t> in their entirety (version last updated on Oct. 17, 2014)</a:t>
            </a:r>
          </a:p>
          <a:p>
            <a:r>
              <a:rPr lang="en-US" dirty="0" smtClean="0"/>
              <a:t>Use </a:t>
            </a:r>
            <a:r>
              <a:rPr lang="en-US" dirty="0" smtClean="0">
                <a:hlinkClick r:id="rId3"/>
              </a:rPr>
              <a:t>eRA Commons</a:t>
            </a:r>
            <a:r>
              <a:rPr lang="en-US" dirty="0" smtClean="0"/>
              <a:t> for submission of RPPR</a:t>
            </a:r>
          </a:p>
          <a:p>
            <a:r>
              <a:rPr lang="en-US" dirty="0" smtClean="0"/>
              <a:t>For a multi-project/core RPPR, only </a:t>
            </a:r>
            <a:r>
              <a:rPr lang="en-US" dirty="0"/>
              <a:t>the Contact </a:t>
            </a:r>
            <a:r>
              <a:rPr lang="en-US" dirty="0" smtClean="0"/>
              <a:t>PI/PD </a:t>
            </a:r>
            <a:r>
              <a:rPr lang="en-US" dirty="0"/>
              <a:t>or </a:t>
            </a:r>
            <a:r>
              <a:rPr lang="en-US" dirty="0" smtClean="0"/>
              <a:t>delegate of the Contact </a:t>
            </a:r>
            <a:r>
              <a:rPr lang="en-US" dirty="0"/>
              <a:t>PD/PI </a:t>
            </a:r>
            <a:r>
              <a:rPr lang="en-US" dirty="0" smtClean="0"/>
              <a:t>may initiate </a:t>
            </a:r>
            <a:r>
              <a:rPr lang="en-US" dirty="0"/>
              <a:t>the </a:t>
            </a:r>
            <a:r>
              <a:rPr lang="en-US" dirty="0" smtClean="0"/>
              <a:t>report</a:t>
            </a:r>
          </a:p>
          <a:p>
            <a:r>
              <a:rPr lang="en-US" dirty="0"/>
              <a:t>A </a:t>
            </a:r>
            <a:r>
              <a:rPr lang="en-US" dirty="0" smtClean="0"/>
              <a:t>“component” is </a:t>
            </a:r>
            <a:r>
              <a:rPr lang="en-US" dirty="0"/>
              <a:t>a distinct, reviewable part </a:t>
            </a:r>
            <a:r>
              <a:rPr lang="en-US" dirty="0" smtClean="0"/>
              <a:t>of </a:t>
            </a:r>
            <a:r>
              <a:rPr lang="en-US" dirty="0"/>
              <a:t>the </a:t>
            </a:r>
            <a:r>
              <a:rPr lang="en-US" dirty="0" smtClean="0"/>
              <a:t>multi-project/core RPPR which contains detailed information such as scientific findings/highlights, performance sites, personnel, and budget (i.e., Overall Center Component and Project/Core Components)</a:t>
            </a:r>
            <a:endParaRPr lang="en-US" dirty="0"/>
          </a:p>
          <a:p>
            <a:r>
              <a:rPr lang="en-US" dirty="0" smtClean="0"/>
              <a:t>The “components” were identified when your Center applied to </a:t>
            </a:r>
            <a:r>
              <a:rPr lang="en-US" dirty="0"/>
              <a:t>the </a:t>
            </a:r>
            <a:r>
              <a:rPr lang="en-US" dirty="0" smtClean="0"/>
              <a:t>specific Request for Applications (RFA)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4</a:t>
            </a:fld>
            <a:endParaRPr lang="en-US"/>
          </a:p>
        </p:txBody>
      </p:sp>
    </p:spTree>
    <p:extLst>
      <p:ext uri="{BB962C8B-B14F-4D97-AF65-F5344CB8AC3E}">
        <p14:creationId xmlns:p14="http://schemas.microsoft.com/office/powerpoint/2010/main" val="1713498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Autofit/>
          </a:bodyPr>
          <a:lstStyle/>
          <a:p>
            <a:r>
              <a:rPr lang="en-US" sz="1400" dirty="0"/>
              <a:t>F.1. </a:t>
            </a:r>
            <a:r>
              <a:rPr lang="en-US" sz="1400" dirty="0" smtClean="0"/>
              <a:t>No title (</a:t>
            </a:r>
            <a:r>
              <a:rPr lang="en-US" sz="1400" dirty="0" smtClean="0">
                <a:solidFill>
                  <a:srgbClr val="FF0000"/>
                </a:solidFill>
              </a:rPr>
              <a:t>Not Applicable </a:t>
            </a:r>
            <a:r>
              <a:rPr lang="en-US" sz="1400" dirty="0">
                <a:solidFill>
                  <a:srgbClr val="FF0000"/>
                </a:solidFill>
              </a:rPr>
              <a:t>to most awards</a:t>
            </a:r>
            <a:r>
              <a:rPr lang="en-US" sz="1400" dirty="0" smtClean="0">
                <a:solidFill>
                  <a:srgbClr val="FF0000"/>
                </a:solidFill>
              </a:rPr>
              <a:t>.)</a:t>
            </a:r>
          </a:p>
          <a:p>
            <a:r>
              <a:rPr lang="en-US" sz="1400" dirty="0" smtClean="0"/>
              <a:t>F.2. </a:t>
            </a:r>
            <a:r>
              <a:rPr lang="en-US" sz="1400" dirty="0"/>
              <a:t>Actual or anticipated challenges or delays and </a:t>
            </a:r>
            <a:r>
              <a:rPr lang="en-US" sz="1400" dirty="0" smtClean="0"/>
              <a:t>actions </a:t>
            </a:r>
            <a:r>
              <a:rPr lang="en-US" sz="1400" dirty="0"/>
              <a:t>or plans to resolve them. </a:t>
            </a:r>
            <a:endParaRPr lang="en-US" sz="1400" dirty="0" smtClean="0"/>
          </a:p>
          <a:p>
            <a:pPr lvl="1"/>
            <a:r>
              <a:rPr lang="en-US" sz="1400" dirty="0" smtClean="0"/>
              <a:t>Please include any anticipated unobligated balances here and explanation for unobligated balance</a:t>
            </a:r>
          </a:p>
          <a:p>
            <a:r>
              <a:rPr lang="en-US" sz="1400" dirty="0" smtClean="0"/>
              <a:t>F.3. Significant changes </a:t>
            </a:r>
            <a:r>
              <a:rPr lang="en-US" sz="1400" dirty="0"/>
              <a:t>to human subjects, vertebrate animals, biohazards, and/or </a:t>
            </a:r>
            <a:r>
              <a:rPr lang="en-US" sz="1400" dirty="0" smtClean="0"/>
              <a:t>select agents.</a:t>
            </a:r>
            <a:endParaRPr lang="en-US" sz="1400" dirty="0"/>
          </a:p>
          <a:p>
            <a:r>
              <a:rPr lang="en-US" sz="1400" dirty="0"/>
              <a:t>G.1. Special Notice of Award and Funding Opportunity Announcement Reporting </a:t>
            </a:r>
            <a:r>
              <a:rPr lang="en-US" sz="1400" dirty="0" smtClean="0"/>
              <a:t> Requirements (</a:t>
            </a:r>
            <a:r>
              <a:rPr lang="en-US" sz="1400" dirty="0" smtClean="0">
                <a:solidFill>
                  <a:srgbClr val="FF0000"/>
                </a:solidFill>
              </a:rPr>
              <a:t>Not Applicable)</a:t>
            </a:r>
            <a:endParaRPr lang="en-US" sz="1400" dirty="0">
              <a:solidFill>
                <a:srgbClr val="FF0000"/>
              </a:solidFill>
            </a:endParaRPr>
          </a:p>
          <a:p>
            <a:r>
              <a:rPr lang="en-US" sz="1400" dirty="0"/>
              <a:t>G.2. </a:t>
            </a:r>
            <a:r>
              <a:rPr lang="en-US" sz="1400" dirty="0" smtClean="0"/>
              <a:t>No title. </a:t>
            </a:r>
            <a:r>
              <a:rPr lang="en-US" sz="1400" dirty="0" smtClean="0">
                <a:solidFill>
                  <a:srgbClr val="FF0000"/>
                </a:solidFill>
              </a:rPr>
              <a:t>(Not Applicable)</a:t>
            </a:r>
            <a:endParaRPr lang="en-US" sz="1400" dirty="0">
              <a:solidFill>
                <a:srgbClr val="FF0000"/>
              </a:solidFill>
            </a:endParaRPr>
          </a:p>
          <a:p>
            <a:r>
              <a:rPr lang="en-US" sz="1400" dirty="0"/>
              <a:t>G.3. </a:t>
            </a:r>
            <a:r>
              <a:rPr lang="en-US" sz="1400" dirty="0" smtClean="0"/>
              <a:t>No title. </a:t>
            </a:r>
            <a:r>
              <a:rPr lang="en-US" sz="1400" dirty="0" smtClean="0">
                <a:solidFill>
                  <a:srgbClr val="FF0000"/>
                </a:solidFill>
              </a:rPr>
              <a:t>(Not Applicable)</a:t>
            </a:r>
            <a:endParaRPr lang="en-US" sz="1400" dirty="0">
              <a:solidFill>
                <a:srgbClr val="FF0000"/>
              </a:solidFill>
            </a:endParaRPr>
          </a:p>
          <a:p>
            <a:r>
              <a:rPr lang="en-US" sz="1400" dirty="0" smtClean="0"/>
              <a:t>G.4. Human Subjects</a:t>
            </a:r>
            <a:endParaRPr lang="en-US" sz="1400" dirty="0"/>
          </a:p>
          <a:p>
            <a:pPr lvl="1"/>
            <a:r>
              <a:rPr lang="en-US" sz="1400" dirty="0"/>
              <a:t>G.4.a </a:t>
            </a:r>
            <a:r>
              <a:rPr lang="en-US" sz="1400" dirty="0" smtClean="0"/>
              <a:t>Does the </a:t>
            </a:r>
            <a:r>
              <a:rPr lang="en-US" sz="1400" dirty="0"/>
              <a:t>project involve human subjects</a:t>
            </a:r>
            <a:r>
              <a:rPr lang="en-US" sz="1400" dirty="0" smtClean="0"/>
              <a:t>?</a:t>
            </a:r>
          </a:p>
          <a:p>
            <a:pPr lvl="1"/>
            <a:r>
              <a:rPr lang="en-US" sz="1400" dirty="0" smtClean="0"/>
              <a:t>G.4.b Inclusion enrollment data </a:t>
            </a:r>
          </a:p>
          <a:p>
            <a:pPr lvl="1"/>
            <a:r>
              <a:rPr lang="en-US" sz="1400" dirty="0" smtClean="0"/>
              <a:t>G.4.c ClinicalTrials.gov </a:t>
            </a:r>
            <a:r>
              <a:rPr lang="en-US" sz="1400" dirty="0" smtClean="0">
                <a:solidFill>
                  <a:srgbClr val="FF0000"/>
                </a:solidFill>
              </a:rPr>
              <a:t>(Not Applicable)</a:t>
            </a:r>
            <a:endParaRPr lang="en-US" sz="1400" dirty="0">
              <a:solidFill>
                <a:srgbClr val="FF0000"/>
              </a:solidFill>
            </a:endParaRPr>
          </a:p>
          <a:p>
            <a:r>
              <a:rPr lang="en-US" sz="1400" dirty="0" smtClean="0"/>
              <a:t>G.5 Human Subjects </a:t>
            </a:r>
            <a:r>
              <a:rPr lang="en-US" sz="1400" dirty="0"/>
              <a:t>Education </a:t>
            </a:r>
            <a:r>
              <a:rPr lang="en-US" sz="1400" dirty="0" smtClean="0"/>
              <a:t>Requirement </a:t>
            </a:r>
            <a:r>
              <a:rPr lang="en-US" sz="1400" dirty="0" smtClean="0">
                <a:solidFill>
                  <a:srgbClr val="FF0000"/>
                </a:solidFill>
              </a:rPr>
              <a:t>(Not Applicable</a:t>
            </a:r>
            <a:r>
              <a:rPr lang="en-US" sz="1400" dirty="0">
                <a:solidFill>
                  <a:srgbClr val="FF0000"/>
                </a:solidFill>
              </a:rPr>
              <a:t>)</a:t>
            </a:r>
            <a:endParaRPr lang="en-US" sz="1400" dirty="0" smtClean="0">
              <a:solidFill>
                <a:srgbClr val="FF0000"/>
              </a:solidFill>
            </a:endParaRPr>
          </a:p>
          <a:p>
            <a:r>
              <a:rPr lang="en-US" sz="1400" dirty="0"/>
              <a:t>G.6 </a:t>
            </a:r>
            <a:r>
              <a:rPr lang="en-US" sz="1400" dirty="0" smtClean="0"/>
              <a:t>Human Embryonic </a:t>
            </a:r>
            <a:r>
              <a:rPr lang="en-US" sz="1400" dirty="0"/>
              <a:t>Stem Cell(s</a:t>
            </a:r>
            <a:r>
              <a:rPr lang="en-US" sz="1400" dirty="0" smtClean="0"/>
              <a:t>)</a:t>
            </a:r>
            <a:endParaRPr lang="en-US" sz="1400" dirty="0"/>
          </a:p>
          <a:p>
            <a:r>
              <a:rPr lang="en-US" sz="1400" dirty="0"/>
              <a:t>G.7 </a:t>
            </a:r>
            <a:r>
              <a:rPr lang="en-US" sz="1400" dirty="0" smtClean="0"/>
              <a:t>Vertebrate Animals </a:t>
            </a:r>
            <a:r>
              <a:rPr lang="en-US" sz="1400" dirty="0" smtClean="0">
                <a:solidFill>
                  <a:srgbClr val="FF0000"/>
                </a:solidFill>
              </a:rPr>
              <a:t>(Not Applicable)</a:t>
            </a:r>
            <a:endParaRPr lang="en-US" sz="1400" dirty="0">
              <a:solidFill>
                <a:srgbClr val="FF0000"/>
              </a:solidFill>
            </a:endParaRPr>
          </a:p>
          <a:p>
            <a:r>
              <a:rPr lang="en-US" sz="1400" dirty="0"/>
              <a:t>G.8 </a:t>
            </a:r>
            <a:r>
              <a:rPr lang="en-US" sz="1400" dirty="0" smtClean="0"/>
              <a:t>Project/Performance Sites </a:t>
            </a:r>
            <a:r>
              <a:rPr lang="en-US" sz="1400" dirty="0" smtClean="0">
                <a:solidFill>
                  <a:srgbClr val="FF0000"/>
                </a:solidFill>
              </a:rPr>
              <a:t>(Not Applicable)</a:t>
            </a:r>
            <a:endParaRPr lang="en-US" sz="1400" dirty="0">
              <a:solidFill>
                <a:srgbClr val="FF0000"/>
              </a:solidFill>
            </a:endParaRPr>
          </a:p>
          <a:p>
            <a:r>
              <a:rPr lang="en-US" sz="1400" dirty="0"/>
              <a:t>G.9 </a:t>
            </a:r>
            <a:r>
              <a:rPr lang="en-US" sz="1400" dirty="0" smtClean="0"/>
              <a:t>Foreign component </a:t>
            </a:r>
            <a:r>
              <a:rPr lang="en-US" sz="1400" dirty="0" smtClean="0">
                <a:solidFill>
                  <a:srgbClr val="FF0000"/>
                </a:solidFill>
              </a:rPr>
              <a:t>(Not Applicable)</a:t>
            </a:r>
            <a:endParaRPr lang="en-US" sz="1400" dirty="0">
              <a:solidFill>
                <a:srgbClr val="FF0000"/>
              </a:solidFill>
            </a:endParaRPr>
          </a:p>
          <a:p>
            <a:r>
              <a:rPr lang="en-US" sz="1400" dirty="0"/>
              <a:t>G.10 </a:t>
            </a:r>
            <a:r>
              <a:rPr lang="en-US" sz="1400" dirty="0" smtClean="0"/>
              <a:t>Estimated unobligated balance </a:t>
            </a:r>
            <a:r>
              <a:rPr lang="en-US" sz="1400" dirty="0" smtClean="0">
                <a:solidFill>
                  <a:srgbClr val="FF0000"/>
                </a:solidFill>
              </a:rPr>
              <a:t>(Not Applicable)</a:t>
            </a:r>
            <a:endParaRPr lang="en-US" sz="1400" dirty="0">
              <a:solidFill>
                <a:srgbClr val="FF0000"/>
              </a:solidFill>
            </a:endParaRPr>
          </a:p>
          <a:p>
            <a:r>
              <a:rPr lang="en-US" sz="1400" dirty="0"/>
              <a:t>G.11 </a:t>
            </a:r>
            <a:r>
              <a:rPr lang="en-US" sz="1400" dirty="0" smtClean="0"/>
              <a:t>Program Income </a:t>
            </a:r>
            <a:r>
              <a:rPr lang="en-US" sz="1400" dirty="0" smtClean="0">
                <a:solidFill>
                  <a:srgbClr val="FF0000"/>
                </a:solidFill>
              </a:rPr>
              <a:t>(Not Applicable)</a:t>
            </a:r>
            <a:endParaRPr lang="en-US" sz="1400" dirty="0">
              <a:solidFill>
                <a:srgbClr val="FF0000"/>
              </a:solidFill>
            </a:endParaRPr>
          </a:p>
          <a:p>
            <a:r>
              <a:rPr lang="en-US" sz="1400" dirty="0"/>
              <a:t>G.12 </a:t>
            </a:r>
            <a:r>
              <a:rPr lang="en-US" sz="1400" dirty="0" smtClean="0"/>
              <a:t>F&amp;A Costs </a:t>
            </a:r>
            <a:r>
              <a:rPr lang="en-US" sz="1400" dirty="0" smtClean="0">
                <a:solidFill>
                  <a:srgbClr val="FF0000"/>
                </a:solidFill>
              </a:rPr>
              <a:t>(Not Applicable)</a:t>
            </a:r>
            <a:endParaRPr lang="en-US" sz="1400" dirty="0">
              <a:solidFill>
                <a:srgbClr val="FF0000"/>
              </a:solidFill>
            </a:endParaRPr>
          </a:p>
          <a:p>
            <a:r>
              <a:rPr lang="en-US" sz="1400" dirty="0" smtClean="0"/>
              <a:t>H</a:t>
            </a:r>
            <a:r>
              <a:rPr lang="en-US" sz="1400" dirty="0"/>
              <a:t>. Budget</a:t>
            </a:r>
          </a:p>
          <a:p>
            <a:r>
              <a:rPr lang="en-US" sz="1400" dirty="0"/>
              <a:t>H.1 Budget Form </a:t>
            </a:r>
            <a:endParaRPr lang="en-US" sz="1400" dirty="0" smtClean="0"/>
          </a:p>
          <a:p>
            <a:r>
              <a:rPr lang="en-US" sz="1400" dirty="0" smtClean="0"/>
              <a:t>H.2 </a:t>
            </a:r>
            <a:r>
              <a:rPr lang="en-US" sz="1400" dirty="0" err="1"/>
              <a:t>Subaward</a:t>
            </a:r>
            <a:r>
              <a:rPr lang="en-US" sz="1400" dirty="0"/>
              <a:t> Budget </a:t>
            </a:r>
            <a:r>
              <a:rPr lang="en-US" sz="1400" dirty="0" smtClean="0"/>
              <a:t>Form</a:t>
            </a:r>
            <a:endParaRPr lang="en-US" sz="1400" dirty="0"/>
          </a:p>
        </p:txBody>
      </p:sp>
      <p:sp>
        <p:nvSpPr>
          <p:cNvPr id="2" name="Slide Number Placeholder 1"/>
          <p:cNvSpPr>
            <a:spLocks noGrp="1"/>
          </p:cNvSpPr>
          <p:nvPr>
            <p:ph type="sldNum" sz="quarter" idx="12"/>
          </p:nvPr>
        </p:nvSpPr>
        <p:spPr/>
        <p:txBody>
          <a:bodyPr/>
          <a:lstStyle/>
          <a:p>
            <a:fld id="{5B1D0D37-3B2C-4AB1-AA7B-2273727FC9A5}" type="slidenum">
              <a:rPr lang="en-US" smtClean="0"/>
              <a:t>40</a:t>
            </a:fld>
            <a:endParaRPr lang="en-US"/>
          </a:p>
        </p:txBody>
      </p:sp>
      <p:sp>
        <p:nvSpPr>
          <p:cNvPr id="5" name="Title 1"/>
          <p:cNvSpPr>
            <a:spLocks noGrp="1"/>
          </p:cNvSpPr>
          <p:nvPr>
            <p:ph type="title"/>
          </p:nvPr>
        </p:nvSpPr>
        <p:spPr>
          <a:xfrm>
            <a:off x="457200" y="-76200"/>
            <a:ext cx="8229600" cy="1143000"/>
          </a:xfrm>
        </p:spPr>
        <p:txBody>
          <a:bodyPr/>
          <a:lstStyle/>
          <a:p>
            <a:r>
              <a:rPr lang="en-US" dirty="0" smtClean="0"/>
              <a:t>For ALL Components</a:t>
            </a:r>
            <a:endParaRPr lang="en-US" dirty="0"/>
          </a:p>
        </p:txBody>
      </p:sp>
    </p:spTree>
    <p:extLst>
      <p:ext uri="{BB962C8B-B14F-4D97-AF65-F5344CB8AC3E}">
        <p14:creationId xmlns:p14="http://schemas.microsoft.com/office/powerpoint/2010/main" val="2416039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Tips - Checking for Errors</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6" y="741947"/>
            <a:ext cx="6286500" cy="327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012454"/>
            <a:ext cx="5981700" cy="284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5B1D0D37-3B2C-4AB1-AA7B-2273727FC9A5}" type="slidenum">
              <a:rPr lang="en-US" smtClean="0"/>
              <a:t>41</a:t>
            </a:fld>
            <a:endParaRPr lang="en-US"/>
          </a:p>
        </p:txBody>
      </p:sp>
    </p:spTree>
    <p:extLst>
      <p:ext uri="{BB962C8B-B14F-4D97-AF65-F5344CB8AC3E}">
        <p14:creationId xmlns:p14="http://schemas.microsoft.com/office/powerpoint/2010/main" val="248719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457200" y="1295400"/>
            <a:ext cx="8229600" cy="5181600"/>
          </a:xfrm>
        </p:spPr>
        <p:txBody>
          <a:bodyPr>
            <a:normAutofit fontScale="62500" lnSpcReduction="20000"/>
          </a:bodyPr>
          <a:lstStyle/>
          <a:p>
            <a:r>
              <a:rPr lang="en-US" dirty="0"/>
              <a:t>Most text entry boxes have an 8,000 character limit </a:t>
            </a:r>
            <a:r>
              <a:rPr lang="en-US" dirty="0" smtClean="0"/>
              <a:t>(~3 </a:t>
            </a:r>
            <a:r>
              <a:rPr lang="en-US" dirty="0"/>
              <a:t>pages); </a:t>
            </a:r>
            <a:r>
              <a:rPr lang="en-US" dirty="0" smtClean="0"/>
              <a:t>entry </a:t>
            </a:r>
            <a:r>
              <a:rPr lang="en-US" dirty="0"/>
              <a:t>of more than 8,000 characters is prevented by </a:t>
            </a:r>
            <a:r>
              <a:rPr lang="en-US" dirty="0" smtClean="0"/>
              <a:t>the </a:t>
            </a:r>
            <a:r>
              <a:rPr lang="en-US" dirty="0"/>
              <a:t>system. </a:t>
            </a:r>
            <a:endParaRPr lang="en-US" dirty="0" smtClean="0"/>
          </a:p>
          <a:p>
            <a:r>
              <a:rPr lang="en-US" dirty="0"/>
              <a:t>PDF file uploads (attachments) do not have page limits, but may not be more than 6 </a:t>
            </a:r>
            <a:r>
              <a:rPr lang="en-US" dirty="0" smtClean="0"/>
              <a:t>megabytes (6MB</a:t>
            </a:r>
            <a:r>
              <a:rPr lang="en-US" dirty="0"/>
              <a:t>).</a:t>
            </a:r>
          </a:p>
          <a:p>
            <a:r>
              <a:rPr lang="en-US" dirty="0" smtClean="0"/>
              <a:t>Navigating </a:t>
            </a:r>
            <a:r>
              <a:rPr lang="en-US" dirty="0"/>
              <a:t>away from any page on </a:t>
            </a:r>
            <a:r>
              <a:rPr lang="en-US" dirty="0" smtClean="0"/>
              <a:t>the RPPR without </a:t>
            </a:r>
            <a:r>
              <a:rPr lang="en-US" dirty="0"/>
              <a:t>selecting </a:t>
            </a:r>
            <a:r>
              <a:rPr lang="en-US" dirty="0" smtClean="0"/>
              <a:t>Save results </a:t>
            </a:r>
            <a:r>
              <a:rPr lang="en-US" dirty="0"/>
              <a:t>in the loss of any information entered prior to the last </a:t>
            </a:r>
            <a:r>
              <a:rPr lang="en-US" dirty="0" smtClean="0"/>
              <a:t>save</a:t>
            </a:r>
          </a:p>
          <a:p>
            <a:r>
              <a:rPr lang="en-US" dirty="0"/>
              <a:t>If you choose to delete a component, all data related to this component </a:t>
            </a:r>
            <a:r>
              <a:rPr lang="en-US" dirty="0" smtClean="0"/>
              <a:t>including </a:t>
            </a:r>
            <a:r>
              <a:rPr lang="en-US" dirty="0"/>
              <a:t>all budget data </a:t>
            </a:r>
            <a:r>
              <a:rPr lang="en-US" dirty="0" smtClean="0"/>
              <a:t>will </a:t>
            </a:r>
            <a:r>
              <a:rPr lang="en-US" dirty="0"/>
              <a:t>be </a:t>
            </a:r>
            <a:r>
              <a:rPr lang="en-US" dirty="0" smtClean="0"/>
              <a:t>lost; </a:t>
            </a:r>
            <a:r>
              <a:rPr lang="en-US" dirty="0"/>
              <a:t>t</a:t>
            </a:r>
            <a:r>
              <a:rPr lang="en-US" dirty="0" smtClean="0"/>
              <a:t>his </a:t>
            </a:r>
            <a:r>
              <a:rPr lang="en-US" dirty="0"/>
              <a:t>data cannot be recovered once </a:t>
            </a:r>
            <a:r>
              <a:rPr lang="en-US" dirty="0" smtClean="0"/>
              <a:t>it </a:t>
            </a:r>
            <a:r>
              <a:rPr lang="en-US" dirty="0"/>
              <a:t>has been </a:t>
            </a:r>
            <a:r>
              <a:rPr lang="en-US" dirty="0" smtClean="0"/>
              <a:t>deleted.</a:t>
            </a:r>
            <a:endParaRPr lang="en-US" dirty="0"/>
          </a:p>
          <a:p>
            <a:r>
              <a:rPr lang="en-US" dirty="0" smtClean="0"/>
              <a:t>For multi-component RPPRs, </a:t>
            </a:r>
            <a:r>
              <a:rPr lang="en-US" dirty="0"/>
              <a:t>the grantee must enter the DUNS and Organization Name fields, as </a:t>
            </a:r>
            <a:r>
              <a:rPr lang="en-US" dirty="0" smtClean="0"/>
              <a:t>the </a:t>
            </a:r>
            <a:r>
              <a:rPr lang="en-US" dirty="0"/>
              <a:t>DUNS number will not </a:t>
            </a:r>
            <a:r>
              <a:rPr lang="en-US" dirty="0" smtClean="0"/>
              <a:t>be automatically populated</a:t>
            </a:r>
          </a:p>
          <a:p>
            <a:r>
              <a:rPr lang="en-US" dirty="0" smtClean="0"/>
              <a:t>All errors must be corrected prior to submission; the system will prevent submission of an RPPR containing errors. However, the system will not prevent submission of an RPPR when a warning message is displayed. </a:t>
            </a:r>
          </a:p>
          <a:p>
            <a:pPr lvl="1"/>
            <a:r>
              <a:rPr lang="en-US" dirty="0"/>
              <a:t>T</a:t>
            </a:r>
            <a:r>
              <a:rPr lang="en-US" dirty="0" smtClean="0"/>
              <a:t>he warning messages should be reviewed to  determine if an issue should be addressed. </a:t>
            </a:r>
          </a:p>
          <a:p>
            <a:pPr lvl="1"/>
            <a:r>
              <a:rPr lang="en-US" dirty="0" smtClean="0"/>
              <a:t>If all validations pass, a message displays indicating: No errors found on validation.</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42</a:t>
            </a:fld>
            <a:endParaRPr lang="en-US"/>
          </a:p>
        </p:txBody>
      </p:sp>
      <p:sp>
        <p:nvSpPr>
          <p:cNvPr id="5" name="TextBox 4"/>
          <p:cNvSpPr txBox="1"/>
          <p:nvPr/>
        </p:nvSpPr>
        <p:spPr>
          <a:xfrm>
            <a:off x="5334000" y="134034"/>
            <a:ext cx="3276600" cy="923330"/>
          </a:xfrm>
          <a:prstGeom prst="rect">
            <a:avLst/>
          </a:prstGeom>
          <a:noFill/>
          <a:ln w="41275">
            <a:solidFill>
              <a:srgbClr val="FF0000"/>
            </a:solidFill>
          </a:ln>
        </p:spPr>
        <p:txBody>
          <a:bodyPr wrap="square" rtlCol="0">
            <a:spAutoFit/>
          </a:bodyPr>
          <a:lstStyle/>
          <a:p>
            <a:r>
              <a:rPr lang="en-US" dirty="0" smtClean="0"/>
              <a:t>Please work with your Project/Core Leaders about character and page limitations </a:t>
            </a:r>
            <a:endParaRPr lang="en-US" dirty="0"/>
          </a:p>
        </p:txBody>
      </p:sp>
    </p:spTree>
    <p:extLst>
      <p:ext uri="{BB962C8B-B14F-4D97-AF65-F5344CB8AC3E}">
        <p14:creationId xmlns:p14="http://schemas.microsoft.com/office/powerpoint/2010/main" val="2556014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Cont.</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a:spcBef>
                <a:spcPts val="1200"/>
              </a:spcBef>
            </a:pPr>
            <a:r>
              <a:rPr lang="en-US" dirty="0" smtClean="0"/>
              <a:t>A PD/PI delegate cannot route an RPPR to the next reviewer or recall an RPPR.</a:t>
            </a:r>
          </a:p>
          <a:p>
            <a:pPr>
              <a:spcBef>
                <a:spcPts val="1200"/>
              </a:spcBef>
            </a:pPr>
            <a:r>
              <a:rPr lang="en-US" dirty="0"/>
              <a:t>The RPPR </a:t>
            </a:r>
            <a:r>
              <a:rPr lang="en-US" dirty="0" smtClean="0"/>
              <a:t>does not replace prior </a:t>
            </a:r>
            <a:r>
              <a:rPr lang="en-US" dirty="0"/>
              <a:t>approval </a:t>
            </a:r>
            <a:r>
              <a:rPr lang="en-US" dirty="0" smtClean="0"/>
              <a:t>requests.  All prior </a:t>
            </a:r>
            <a:r>
              <a:rPr lang="en-US" dirty="0"/>
              <a:t>approval requests must be submitted directly to the Grants Management Officer of the awarding component in accord with the Grants Policy Statement, 8.1.2. </a:t>
            </a:r>
            <a:endParaRPr lang="en-US" dirty="0" smtClean="0"/>
          </a:p>
          <a:p>
            <a:pPr>
              <a:spcBef>
                <a:spcPts val="1200"/>
              </a:spcBef>
            </a:pPr>
            <a:r>
              <a:rPr lang="en-US" b="1" dirty="0" smtClean="0">
                <a:solidFill>
                  <a:srgbClr val="FF0000"/>
                </a:solidFill>
              </a:rPr>
              <a:t>The Center Director is strongly encouraged to view the RPPR prior to submission to ensure that the correct information and attachments are provided.</a:t>
            </a:r>
          </a:p>
          <a:p>
            <a:pPr>
              <a:spcBef>
                <a:spcPts val="1200"/>
              </a:spcBef>
            </a:pPr>
            <a:r>
              <a:rPr lang="en-US" b="1" dirty="0" smtClean="0">
                <a:solidFill>
                  <a:srgbClr val="FF0000"/>
                </a:solidFill>
              </a:rPr>
              <a:t>PLEASE use language Scientific American or equivalent.  Remember RPPRs are often used by SRP staff for Congressional Justification, at meetings/workshops, and when reporting your findings to the public.  </a:t>
            </a:r>
            <a:endParaRPr lang="en-US" b="1" dirty="0" smtClean="0">
              <a:solidFill>
                <a:srgbClr val="FF0000"/>
              </a:solidFill>
            </a:endParaRPr>
          </a:p>
          <a:p>
            <a:pPr>
              <a:spcBef>
                <a:spcPts val="1200"/>
              </a:spcBef>
            </a:pPr>
            <a:r>
              <a:rPr lang="en-US" b="1" dirty="0" smtClean="0">
                <a:solidFill>
                  <a:srgbClr val="FF0000"/>
                </a:solidFill>
              </a:rPr>
              <a:t>Utilize the CDC Tool: Clear Communication Index </a:t>
            </a:r>
            <a:r>
              <a:rPr lang="en-US" b="1" dirty="0" smtClean="0">
                <a:solidFill>
                  <a:srgbClr val="FF0000"/>
                </a:solidFill>
                <a:hlinkClick r:id="rId3"/>
              </a:rPr>
              <a:t>www.cdc.gov/ccindex</a:t>
            </a:r>
            <a:r>
              <a:rPr lang="en-US" b="1" dirty="0" smtClean="0">
                <a:solidFill>
                  <a:srgbClr val="FF0000"/>
                </a:solidFill>
              </a:rPr>
              <a:t> </a:t>
            </a:r>
            <a:endParaRPr lang="en-US"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43</a:t>
            </a:fld>
            <a:endParaRPr lang="en-US"/>
          </a:p>
        </p:txBody>
      </p:sp>
    </p:spTree>
    <p:extLst>
      <p:ext uri="{BB962C8B-B14F-4D97-AF65-F5344CB8AC3E}">
        <p14:creationId xmlns:p14="http://schemas.microsoft.com/office/powerpoint/2010/main" val="2755774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417638"/>
            <a:ext cx="8229600" cy="4479925"/>
          </a:xfrm>
        </p:spPr>
        <p:txBody>
          <a:bodyPr>
            <a:normAutofit fontScale="47500" lnSpcReduction="20000"/>
          </a:bodyPr>
          <a:lstStyle/>
          <a:p>
            <a:r>
              <a:rPr lang="en-US" sz="2900" dirty="0"/>
              <a:t>NIH RPPR Instruction Guide: 	</a:t>
            </a:r>
            <a:r>
              <a:rPr lang="en-US" sz="2900" dirty="0">
                <a:hlinkClick r:id="rId2"/>
              </a:rPr>
              <a:t>http://grants.nih.gov/grants/rppr/rppr_instruction_guide.pdf</a:t>
            </a:r>
            <a:r>
              <a:rPr lang="en-US" sz="2900" dirty="0"/>
              <a:t> </a:t>
            </a:r>
            <a:endParaRPr lang="en-US" sz="2900" dirty="0" smtClean="0"/>
          </a:p>
          <a:p>
            <a:endParaRPr lang="en-US" sz="2900" dirty="0"/>
          </a:p>
          <a:p>
            <a:pPr marL="342900" lvl="1" indent="-342900">
              <a:buFont typeface="Arial" panose="020B0604020202020204" pitchFamily="34" charset="0"/>
              <a:buChar char="•"/>
            </a:pPr>
            <a:r>
              <a:rPr lang="en-US" sz="2900" dirty="0"/>
              <a:t>Helpful webinars and YouTube videos posted</a:t>
            </a:r>
          </a:p>
          <a:p>
            <a:pPr lvl="1"/>
            <a:r>
              <a:rPr lang="en-US" sz="2900" dirty="0">
                <a:hlinkClick r:id="rId3"/>
              </a:rPr>
              <a:t>http://grants.nih.gov/grants/rppr/</a:t>
            </a:r>
            <a:r>
              <a:rPr lang="en-US" sz="2900" dirty="0"/>
              <a:t> </a:t>
            </a:r>
          </a:p>
          <a:p>
            <a:endParaRPr lang="en-US" sz="2900" dirty="0" smtClean="0"/>
          </a:p>
          <a:p>
            <a:r>
              <a:rPr lang="en-US" sz="2900" dirty="0"/>
              <a:t>System issues or comments </a:t>
            </a:r>
          </a:p>
          <a:p>
            <a:pPr lvl="1"/>
            <a:r>
              <a:rPr lang="en-US" sz="2900" dirty="0" err="1"/>
              <a:t>eRA</a:t>
            </a:r>
            <a:r>
              <a:rPr lang="en-US" sz="2900" dirty="0"/>
              <a:t> Help Desk: </a:t>
            </a:r>
            <a:r>
              <a:rPr lang="en-US" sz="2900" dirty="0">
                <a:hlinkClick r:id="rId4"/>
              </a:rPr>
              <a:t>http://grants.nih.gov/support</a:t>
            </a:r>
            <a:endParaRPr lang="en-US" sz="2900" dirty="0"/>
          </a:p>
          <a:p>
            <a:pPr lvl="1"/>
            <a:r>
              <a:rPr lang="en-US" sz="2900" b="1" dirty="0">
                <a:solidFill>
                  <a:srgbClr val="FF0000"/>
                </a:solidFill>
              </a:rPr>
              <a:t>1-866-504-9552</a:t>
            </a:r>
          </a:p>
          <a:p>
            <a:pPr lvl="1"/>
            <a:endParaRPr lang="en-US" sz="2900" b="1" dirty="0">
              <a:solidFill>
                <a:srgbClr val="FF0000"/>
              </a:solidFill>
            </a:endParaRPr>
          </a:p>
          <a:p>
            <a:r>
              <a:rPr lang="en-US" sz="2900" dirty="0"/>
              <a:t>Content questions or comments </a:t>
            </a:r>
          </a:p>
          <a:p>
            <a:pPr lvl="1"/>
            <a:r>
              <a:rPr lang="en-US" sz="2900" dirty="0"/>
              <a:t>E-mail </a:t>
            </a:r>
            <a:r>
              <a:rPr lang="en-US" sz="2900" dirty="0">
                <a:hlinkClick r:id="rId5"/>
              </a:rPr>
              <a:t>GrantsPolicy@od.nih.gov</a:t>
            </a:r>
            <a:endParaRPr lang="en-US" sz="2900" dirty="0"/>
          </a:p>
          <a:p>
            <a:endParaRPr lang="en-US" sz="2900" dirty="0" smtClean="0"/>
          </a:p>
          <a:p>
            <a:r>
              <a:rPr lang="en-US" sz="2900" dirty="0"/>
              <a:t>SRP Annual Updates</a:t>
            </a:r>
          </a:p>
          <a:p>
            <a:pPr lvl="1"/>
            <a:r>
              <a:rPr lang="en-US" sz="2900" u="sng" dirty="0">
                <a:hlinkClick r:id="rId6"/>
              </a:rPr>
              <a:t>https://</a:t>
            </a:r>
            <a:r>
              <a:rPr lang="en-US" sz="2900" u="sng" dirty="0" smtClean="0">
                <a:hlinkClick r:id="rId6"/>
              </a:rPr>
              <a:t>tools.niehs.nih.gov/srp/resources/updates.cfm</a:t>
            </a:r>
            <a:endParaRPr lang="en-US" sz="2900" u="sng" dirty="0" smtClean="0"/>
          </a:p>
          <a:p>
            <a:pPr marL="457200" lvl="1" indent="0">
              <a:buNone/>
            </a:pPr>
            <a:endParaRPr lang="en-US" sz="2900" dirty="0"/>
          </a:p>
          <a:p>
            <a:r>
              <a:rPr lang="en-US" sz="2900" dirty="0" smtClean="0"/>
              <a:t>NIH Plain Language </a:t>
            </a:r>
            <a:endParaRPr lang="en-US" sz="2900" dirty="0" smtClean="0">
              <a:hlinkClick r:id="rId3"/>
            </a:endParaRPr>
          </a:p>
          <a:p>
            <a:pPr lvl="1"/>
            <a:r>
              <a:rPr lang="en-US" sz="2900" u="sng" dirty="0">
                <a:hlinkClick r:id="rId7"/>
              </a:rPr>
              <a:t>http://</a:t>
            </a:r>
            <a:r>
              <a:rPr lang="en-US" sz="2900" u="sng" dirty="0" smtClean="0">
                <a:hlinkClick r:id="rId7"/>
              </a:rPr>
              <a:t>grants.nih.gov/grants/plain_language.htm</a:t>
            </a:r>
            <a:endParaRPr lang="en-US" sz="2900" u="sng" dirty="0" smtClean="0"/>
          </a:p>
          <a:p>
            <a:pPr lvl="1"/>
            <a:endParaRPr lang="en-US" sz="2900" u="sng" dirty="0"/>
          </a:p>
          <a:p>
            <a:r>
              <a:rPr lang="en-US" sz="2900" dirty="0"/>
              <a:t>CDC </a:t>
            </a:r>
            <a:r>
              <a:rPr lang="en-US" sz="2900" dirty="0" smtClean="0"/>
              <a:t>Clear Communication In</a:t>
            </a:r>
            <a:r>
              <a:rPr lang="en-US" sz="2900" dirty="0"/>
              <a:t>dex</a:t>
            </a:r>
            <a:endParaRPr lang="en-US" sz="2900" dirty="0">
              <a:hlinkClick r:id="rId3"/>
            </a:endParaRPr>
          </a:p>
          <a:p>
            <a:pPr lvl="1"/>
            <a:r>
              <a:rPr lang="en-US" sz="2900" u="sng" dirty="0">
                <a:hlinkClick r:id="rId8"/>
              </a:rPr>
              <a:t>www.cdc.gov/ccindex</a:t>
            </a:r>
            <a:r>
              <a:rPr lang="en-US" sz="2900" u="sng" dirty="0"/>
              <a:t> </a:t>
            </a:r>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B1D0D37-3B2C-4AB1-AA7B-2273727FC9A5}" type="slidenum">
              <a:rPr lang="en-US" smtClean="0"/>
              <a:t>44</a:t>
            </a:fld>
            <a:endParaRPr lang="en-US"/>
          </a:p>
        </p:txBody>
      </p:sp>
      <p:sp>
        <p:nvSpPr>
          <p:cNvPr id="5" name="TextBox 4"/>
          <p:cNvSpPr txBox="1"/>
          <p:nvPr/>
        </p:nvSpPr>
        <p:spPr>
          <a:xfrm>
            <a:off x="381000" y="6019800"/>
            <a:ext cx="850379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Per Naomi Hirsch (OSU), this presentation about “</a:t>
            </a:r>
            <a:r>
              <a:rPr lang="en-US" b="1" dirty="0" smtClean="0"/>
              <a:t>Managing </a:t>
            </a:r>
            <a:r>
              <a:rPr lang="en-US" b="1" dirty="0"/>
              <a:t>Compliance Using My </a:t>
            </a:r>
            <a:r>
              <a:rPr lang="en-US" b="1" dirty="0" smtClean="0"/>
              <a:t>NCBI” </a:t>
            </a:r>
            <a:r>
              <a:rPr lang="en-US" dirty="0" smtClean="0"/>
              <a:t>may be helpful </a:t>
            </a:r>
            <a:r>
              <a:rPr lang="en-US" dirty="0"/>
              <a:t>to others: </a:t>
            </a:r>
            <a:r>
              <a:rPr lang="en-US" u="sng" dirty="0">
                <a:hlinkClick r:id="rId9"/>
              </a:rPr>
              <a:t>http://</a:t>
            </a:r>
            <a:r>
              <a:rPr lang="en-US" u="sng" dirty="0" smtClean="0">
                <a:hlinkClick r:id="rId9"/>
              </a:rPr>
              <a:t>superfund.oregonstate.edu/internal</a:t>
            </a:r>
            <a:endParaRPr lang="en-US" dirty="0"/>
          </a:p>
        </p:txBody>
      </p:sp>
    </p:spTree>
    <p:extLst>
      <p:ext uri="{BB962C8B-B14F-4D97-AF65-F5344CB8AC3E}">
        <p14:creationId xmlns:p14="http://schemas.microsoft.com/office/powerpoint/2010/main" val="1882289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Slides to share with your Center Director and Project/Core Leaders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B1D0D37-3B2C-4AB1-AA7B-2273727FC9A5}" type="slidenum">
              <a:rPr lang="en-US" smtClean="0"/>
              <a:t>45</a:t>
            </a:fld>
            <a:endParaRPr lang="en-US"/>
          </a:p>
        </p:txBody>
      </p:sp>
    </p:spTree>
    <p:extLst>
      <p:ext uri="{BB962C8B-B14F-4D97-AF65-F5344CB8AC3E}">
        <p14:creationId xmlns:p14="http://schemas.microsoft.com/office/powerpoint/2010/main" val="4132275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For Project Components </a:t>
            </a:r>
            <a:br>
              <a:rPr lang="en-US" dirty="0" smtClean="0"/>
            </a:br>
            <a:r>
              <a:rPr lang="en-US" sz="2200" dirty="0" smtClean="0"/>
              <a:t>(Biomedical and Environmental Science and Engineering)</a:t>
            </a:r>
            <a:endParaRPr lang="en-US" sz="2200" dirty="0"/>
          </a:p>
        </p:txBody>
      </p:sp>
      <p:sp>
        <p:nvSpPr>
          <p:cNvPr id="3" name="Content Placeholder 2"/>
          <p:cNvSpPr>
            <a:spLocks noGrp="1"/>
          </p:cNvSpPr>
          <p:nvPr>
            <p:ph idx="1"/>
          </p:nvPr>
        </p:nvSpPr>
        <p:spPr>
          <a:xfrm>
            <a:off x="457200" y="1219200"/>
            <a:ext cx="8229600" cy="5486400"/>
          </a:xfrm>
        </p:spPr>
        <p:txBody>
          <a:bodyPr>
            <a:noAutofit/>
          </a:bodyPr>
          <a:lstStyle/>
          <a:p>
            <a:r>
              <a:rPr lang="en-US" sz="900" dirty="0" smtClean="0"/>
              <a:t>B.1.: include </a:t>
            </a:r>
            <a:r>
              <a:rPr lang="en-US" sz="900" dirty="0"/>
              <a:t>succinct “elevator pitch” in plain English describing the overall goal of the </a:t>
            </a:r>
            <a:r>
              <a:rPr lang="en-US" sz="900" dirty="0" smtClean="0"/>
              <a:t>project (2-3 sentences) in plain language.</a:t>
            </a:r>
            <a:r>
              <a:rPr lang="en-US" sz="900" dirty="0"/>
              <a:t>  This should be “time-neutral” and will set the backdrop for the accomplishments </a:t>
            </a:r>
            <a:r>
              <a:rPr lang="en-US" sz="900" dirty="0" smtClean="0"/>
              <a:t>(i.e., B.2</a:t>
            </a:r>
            <a:r>
              <a:rPr lang="en-US" sz="900" dirty="0"/>
              <a:t>) which are time-specific (based on the current budget year</a:t>
            </a:r>
            <a:r>
              <a:rPr lang="en-US" sz="900" dirty="0" smtClean="0"/>
              <a:t>).  In addition to the elevator pitch, please describe specific aims and the percentage of completion of each specific aim. </a:t>
            </a:r>
          </a:p>
          <a:p>
            <a:r>
              <a:rPr lang="en-US" sz="900" dirty="0" smtClean="0"/>
              <a:t>B.2.: include the following information: </a:t>
            </a:r>
          </a:p>
          <a:p>
            <a:pPr lvl="1"/>
            <a:r>
              <a:rPr lang="en-US" sz="900" b="1" dirty="0" smtClean="0"/>
              <a:t>Progress Summary </a:t>
            </a:r>
            <a:r>
              <a:rPr lang="en-US" sz="900" b="1" dirty="0"/>
              <a:t>for SRP Website: </a:t>
            </a:r>
            <a:r>
              <a:rPr lang="en-US" sz="900" dirty="0"/>
              <a:t>in the first paragraph, summarize major accomplishments of over last funding cycle.  Please note that these may be used for the SRP website, so do not include proprietary information</a:t>
            </a:r>
            <a:r>
              <a:rPr lang="en-US" sz="900" b="1" dirty="0">
                <a:solidFill>
                  <a:srgbClr val="00B050"/>
                </a:solidFill>
              </a:rPr>
              <a:t>. </a:t>
            </a:r>
            <a:r>
              <a:rPr lang="en-US" sz="900" b="1" dirty="0" smtClean="0">
                <a:solidFill>
                  <a:srgbClr val="00B050"/>
                </a:solidFill>
              </a:rPr>
              <a:t>Limit to 250 words and add citations (e.g.. Author, Year) as applicable</a:t>
            </a:r>
          </a:p>
          <a:p>
            <a:pPr lvl="1"/>
            <a:r>
              <a:rPr lang="en-US" sz="900" b="1" dirty="0" smtClean="0"/>
              <a:t>Full Progress Report: </a:t>
            </a:r>
            <a:r>
              <a:rPr lang="en-US" sz="900" dirty="0" smtClean="0"/>
              <a:t>following your “Progress Summary for SRP Website,” in the subsequent paragraphs please describe </a:t>
            </a:r>
            <a:r>
              <a:rPr lang="en-US" sz="900" dirty="0"/>
              <a:t>studies directed toward each specific aim with positive and negative results obtained. </a:t>
            </a:r>
            <a:r>
              <a:rPr lang="en-US" sz="900" dirty="0" smtClean="0"/>
              <a:t>This </a:t>
            </a:r>
            <a:r>
              <a:rPr lang="en-US" sz="900" dirty="0"/>
              <a:t>section may include unpublished data and will not be used for the SRP website. </a:t>
            </a:r>
          </a:p>
          <a:p>
            <a:pPr lvl="1"/>
            <a:r>
              <a:rPr lang="en-US" sz="900" dirty="0" smtClean="0"/>
              <a:t>Please do not forget to include the following for all accomplishments:</a:t>
            </a:r>
            <a:endParaRPr lang="en-US" sz="900" dirty="0"/>
          </a:p>
          <a:p>
            <a:pPr lvl="2"/>
            <a:r>
              <a:rPr lang="en-US" sz="900" dirty="0"/>
              <a:t>What model </a:t>
            </a:r>
            <a:r>
              <a:rPr lang="en-US" sz="900" dirty="0" smtClean="0"/>
              <a:t>(e.g., cell/animal/human). If study is epidemiology or involves specimens from a human population, please provide context about that population/group (location of population, exposure, disease, </a:t>
            </a:r>
            <a:r>
              <a:rPr lang="en-US" sz="900" dirty="0" err="1" smtClean="0"/>
              <a:t>etc</a:t>
            </a:r>
            <a:r>
              <a:rPr lang="en-US" sz="900" dirty="0" smtClean="0"/>
              <a:t>).   </a:t>
            </a:r>
            <a:endParaRPr lang="en-US" sz="900" dirty="0"/>
          </a:p>
          <a:p>
            <a:pPr lvl="2"/>
            <a:r>
              <a:rPr lang="en-US" sz="900" dirty="0" smtClean="0"/>
              <a:t>What media (soil, sediment, groundwater, drinking water, </a:t>
            </a:r>
            <a:r>
              <a:rPr lang="en-US" sz="900" dirty="0" err="1" smtClean="0"/>
              <a:t>etc</a:t>
            </a:r>
            <a:r>
              <a:rPr lang="en-US" sz="900" dirty="0" smtClean="0"/>
              <a:t>)</a:t>
            </a:r>
          </a:p>
          <a:p>
            <a:pPr lvl="2"/>
            <a:r>
              <a:rPr lang="en-US" sz="900" dirty="0" smtClean="0"/>
              <a:t>What </a:t>
            </a:r>
            <a:r>
              <a:rPr lang="en-US" sz="900" dirty="0"/>
              <a:t>assay/approach</a:t>
            </a:r>
          </a:p>
          <a:p>
            <a:pPr lvl="2"/>
            <a:r>
              <a:rPr lang="en-US" sz="900" dirty="0"/>
              <a:t>Which contaminant and dose/concentration </a:t>
            </a:r>
          </a:p>
          <a:p>
            <a:pPr lvl="2"/>
            <a:r>
              <a:rPr lang="en-US" sz="900" dirty="0"/>
              <a:t>What </a:t>
            </a:r>
            <a:r>
              <a:rPr lang="en-US" sz="900" dirty="0" smtClean="0"/>
              <a:t>disease/endpoint; what </a:t>
            </a:r>
            <a:r>
              <a:rPr lang="en-US" sz="900" dirty="0"/>
              <a:t>mechanism or biological </a:t>
            </a:r>
            <a:r>
              <a:rPr lang="en-US" sz="900" dirty="0" smtClean="0"/>
              <a:t>pathway</a:t>
            </a:r>
          </a:p>
          <a:p>
            <a:pPr lvl="2"/>
            <a:r>
              <a:rPr lang="en-US" sz="900" dirty="0" smtClean="0"/>
              <a:t>What clean-up  or monitoring process does your research utilize or seek to improve?</a:t>
            </a:r>
          </a:p>
          <a:p>
            <a:pPr lvl="2"/>
            <a:r>
              <a:rPr lang="en-US" sz="900" dirty="0"/>
              <a:t>List sites where work being tested or reference </a:t>
            </a:r>
            <a:r>
              <a:rPr lang="en-US" sz="900" dirty="0" smtClean="0"/>
              <a:t>sites</a:t>
            </a:r>
            <a:endParaRPr lang="en-US" sz="900" dirty="0"/>
          </a:p>
          <a:p>
            <a:pPr lvl="1"/>
            <a:r>
              <a:rPr lang="en-US" sz="900" dirty="0" smtClean="0"/>
              <a:t>Please remember to include:</a:t>
            </a:r>
          </a:p>
          <a:p>
            <a:pPr lvl="2"/>
            <a:r>
              <a:rPr lang="en-US" sz="900" dirty="0" smtClean="0"/>
              <a:t>Relevance </a:t>
            </a:r>
            <a:r>
              <a:rPr lang="en-US" sz="900" dirty="0"/>
              <a:t>of your research to environmental public health and </a:t>
            </a:r>
            <a:r>
              <a:rPr lang="en-US" sz="900" dirty="0" smtClean="0"/>
              <a:t>Superfund. For example: how does your research apply to improving risk assessment, how does it apply to setting health-based standards for superfund sites, quantifiable </a:t>
            </a:r>
            <a:r>
              <a:rPr lang="en-US" sz="900" dirty="0"/>
              <a:t>reduction in diseases, potential clinical intervention or diagnostic tool (e.g. biomarker), vastly improved detection limit, etc. Cite publications or patents within the text</a:t>
            </a:r>
            <a:r>
              <a:rPr lang="en-US" sz="900" dirty="0" smtClean="0"/>
              <a:t>.  How do the results from your research relate to decisions about monitoring or clean-up approaches at Superfund sites?</a:t>
            </a:r>
            <a:endParaRPr lang="en-US" sz="900" dirty="0"/>
          </a:p>
          <a:p>
            <a:pPr lvl="2"/>
            <a:r>
              <a:rPr lang="en-US" sz="900" dirty="0" smtClean="0"/>
              <a:t>Innovation or novelty of your project: are you using advanced </a:t>
            </a:r>
            <a:r>
              <a:rPr lang="en-US" sz="900" dirty="0"/>
              <a:t>laboratory </a:t>
            </a:r>
            <a:r>
              <a:rPr lang="en-US" sz="900" dirty="0" smtClean="0"/>
              <a:t>techniques or novel analytical </a:t>
            </a:r>
            <a:r>
              <a:rPr lang="en-US" sz="900" dirty="0"/>
              <a:t>tools </a:t>
            </a:r>
            <a:endParaRPr lang="en-US" sz="900" dirty="0" smtClean="0"/>
          </a:p>
          <a:p>
            <a:r>
              <a:rPr lang="en-US" sz="900" dirty="0" smtClean="0"/>
              <a:t>B.5 </a:t>
            </a:r>
            <a:r>
              <a:rPr lang="en-US" sz="900" dirty="0"/>
              <a:t>“Results to communities of interest” section should </a:t>
            </a:r>
            <a:r>
              <a:rPr lang="en-US" sz="900" dirty="0" smtClean="0"/>
              <a:t>include a </a:t>
            </a:r>
            <a:r>
              <a:rPr lang="en-US" sz="900" dirty="0"/>
              <a:t>list of publications (in prep, submitted, in press, and published), oral/poster presentations, book chapters, etc. </a:t>
            </a:r>
            <a:r>
              <a:rPr lang="en-US" sz="900" b="1" dirty="0" smtClean="0">
                <a:solidFill>
                  <a:srgbClr val="00B050"/>
                </a:solidFill>
              </a:rPr>
              <a:t>on a per project basis </a:t>
            </a:r>
          </a:p>
          <a:p>
            <a:pPr lvl="1"/>
            <a:r>
              <a:rPr lang="en-US" sz="900" dirty="0" smtClean="0"/>
              <a:t>Note </a:t>
            </a:r>
            <a:r>
              <a:rPr lang="en-US" sz="900" dirty="0"/>
              <a:t>– </a:t>
            </a:r>
            <a:r>
              <a:rPr lang="en-US" sz="900" dirty="0" smtClean="0"/>
              <a:t>your Center Administrator should have information from SRP that will help </a:t>
            </a:r>
            <a:r>
              <a:rPr lang="en-US" sz="900" dirty="0"/>
              <a:t>you get started on this </a:t>
            </a:r>
            <a:r>
              <a:rPr lang="en-US" sz="900" dirty="0" smtClean="0"/>
              <a:t>section including: 1</a:t>
            </a:r>
            <a:r>
              <a:rPr lang="en-US" sz="900" dirty="0"/>
              <a:t>) a report of all data collection tool entries for 2014; and 2) a list of your Center’s publications on a per-project, per-core basis. </a:t>
            </a:r>
            <a:endParaRPr lang="en-US" sz="900" dirty="0" smtClean="0"/>
          </a:p>
          <a:p>
            <a:r>
              <a:rPr lang="en-US" sz="900" dirty="0" smtClean="0"/>
              <a:t>C.5.b. “Resource Sharing” Attachment includes 1) an update </a:t>
            </a:r>
            <a:r>
              <a:rPr lang="en-US" sz="900" dirty="0"/>
              <a:t>on the investigator-initiated research translation activities </a:t>
            </a:r>
            <a:r>
              <a:rPr lang="en-US" sz="900" dirty="0" smtClean="0"/>
              <a:t>and 2) </a:t>
            </a:r>
            <a:r>
              <a:rPr lang="en-US" sz="900" dirty="0"/>
              <a:t>as </a:t>
            </a:r>
            <a:r>
              <a:rPr lang="en-US" sz="900" dirty="0" smtClean="0"/>
              <a:t>applicable, other NIH Resource Sharing </a:t>
            </a:r>
            <a:r>
              <a:rPr lang="en-US" sz="900" dirty="0"/>
              <a:t>(Data Sharing Plan, Sharing Model Organisms, and Genome Wide Association Studies (GWAS</a:t>
            </a:r>
            <a:r>
              <a:rPr lang="en-US" sz="900" dirty="0" smtClean="0"/>
              <a:t>))</a:t>
            </a:r>
          </a:p>
          <a:p>
            <a:r>
              <a:rPr lang="en-US" sz="900" dirty="0" smtClean="0"/>
              <a:t>F.2., “Actual </a:t>
            </a:r>
            <a:r>
              <a:rPr lang="en-US" sz="900" dirty="0"/>
              <a:t>or anticipated challenges or delays and actions or plans to resolve </a:t>
            </a:r>
            <a:r>
              <a:rPr lang="en-US" sz="900" dirty="0" smtClean="0"/>
              <a:t>them” please detail any technical </a:t>
            </a:r>
            <a:r>
              <a:rPr lang="en-US" sz="900" dirty="0"/>
              <a:t>problems </a:t>
            </a:r>
            <a:r>
              <a:rPr lang="en-US" sz="900" dirty="0" smtClean="0"/>
              <a:t>that were </a:t>
            </a:r>
            <a:r>
              <a:rPr lang="en-US" sz="900" dirty="0"/>
              <a:t>encountered, </a:t>
            </a:r>
            <a:r>
              <a:rPr lang="en-US" sz="900" dirty="0" smtClean="0"/>
              <a:t>and how your approach </a:t>
            </a:r>
            <a:r>
              <a:rPr lang="en-US" sz="900" dirty="0"/>
              <a:t>was </a:t>
            </a:r>
            <a:r>
              <a:rPr lang="en-US" sz="900" dirty="0" smtClean="0"/>
              <a:t>modified to address those problems. </a:t>
            </a:r>
          </a:p>
          <a:p>
            <a:r>
              <a:rPr lang="en-US" sz="900" b="1" dirty="0">
                <a:solidFill>
                  <a:srgbClr val="FF0000"/>
                </a:solidFill>
              </a:rPr>
              <a:t>PLEASE use language Scientific American or equivalent.  Remember RPPRs are often used by SRP staff for Congressional Justification, at meetings/workshops, and when reporting your findings to the public.  </a:t>
            </a:r>
            <a:endParaRPr lang="en-US" sz="900" dirty="0" smtClean="0"/>
          </a:p>
        </p:txBody>
      </p:sp>
      <p:sp>
        <p:nvSpPr>
          <p:cNvPr id="4" name="Slide Number Placeholder 3"/>
          <p:cNvSpPr>
            <a:spLocks noGrp="1"/>
          </p:cNvSpPr>
          <p:nvPr>
            <p:ph type="sldNum" sz="quarter" idx="12"/>
          </p:nvPr>
        </p:nvSpPr>
        <p:spPr/>
        <p:txBody>
          <a:bodyPr/>
          <a:lstStyle/>
          <a:p>
            <a:fld id="{5B1D0D37-3B2C-4AB1-AA7B-2273727FC9A5}" type="slidenum">
              <a:rPr lang="en-US" smtClean="0"/>
              <a:t>46</a:t>
            </a:fld>
            <a:endParaRPr lang="en-US"/>
          </a:p>
        </p:txBody>
      </p:sp>
    </p:spTree>
    <p:extLst>
      <p:ext uri="{BB962C8B-B14F-4D97-AF65-F5344CB8AC3E}">
        <p14:creationId xmlns:p14="http://schemas.microsoft.com/office/powerpoint/2010/main" val="702819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Rigor, Transparency, &amp; Reproducibility </a:t>
            </a:r>
            <a:endParaRPr lang="en-US" dirty="0"/>
          </a:p>
        </p:txBody>
      </p:sp>
      <p:sp>
        <p:nvSpPr>
          <p:cNvPr id="3" name="Content Placeholder 2"/>
          <p:cNvSpPr>
            <a:spLocks noGrp="1"/>
          </p:cNvSpPr>
          <p:nvPr>
            <p:ph idx="1"/>
          </p:nvPr>
        </p:nvSpPr>
        <p:spPr>
          <a:xfrm>
            <a:off x="457200" y="1371600"/>
            <a:ext cx="8382000" cy="4754563"/>
          </a:xfrm>
        </p:spPr>
        <p:txBody>
          <a:bodyPr/>
          <a:lstStyle/>
          <a:p>
            <a:r>
              <a:rPr lang="en-US" dirty="0" smtClean="0"/>
              <a:t>New NIH policy</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47</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66" t="17246" r="34074" b="16327"/>
          <a:stretch/>
        </p:blipFill>
        <p:spPr bwMode="auto">
          <a:xfrm>
            <a:off x="1905000" y="1905000"/>
            <a:ext cx="5493827" cy="41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48352" y="6336268"/>
            <a:ext cx="7405048" cy="369332"/>
          </a:xfrm>
          <a:prstGeom prst="rect">
            <a:avLst/>
          </a:prstGeom>
        </p:spPr>
        <p:txBody>
          <a:bodyPr wrap="square">
            <a:spAutoFit/>
          </a:bodyPr>
          <a:lstStyle/>
          <a:p>
            <a:r>
              <a:rPr lang="en-US" dirty="0" smtClean="0"/>
              <a:t>More information: </a:t>
            </a:r>
            <a:r>
              <a:rPr lang="en-US" dirty="0" smtClean="0">
                <a:hlinkClick r:id="rId4"/>
              </a:rPr>
              <a:t>http</a:t>
            </a:r>
            <a:r>
              <a:rPr lang="en-US" dirty="0">
                <a:hlinkClick r:id="rId4"/>
              </a:rPr>
              <a:t>://</a:t>
            </a:r>
            <a:r>
              <a:rPr lang="en-US" dirty="0" smtClean="0">
                <a:hlinkClick r:id="rId4"/>
              </a:rPr>
              <a:t>grants.nih.gov/reproducibility/index.htm</a:t>
            </a:r>
            <a:r>
              <a:rPr lang="en-US" dirty="0" smtClean="0"/>
              <a:t> </a:t>
            </a:r>
            <a:endParaRPr lang="en-US" dirty="0"/>
          </a:p>
        </p:txBody>
      </p:sp>
    </p:spTree>
    <p:extLst>
      <p:ext uri="{BB962C8B-B14F-4D97-AF65-F5344CB8AC3E}">
        <p14:creationId xmlns:p14="http://schemas.microsoft.com/office/powerpoint/2010/main" val="1453405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Admin Core Component</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r>
              <a:rPr lang="en-US" dirty="0"/>
              <a:t>B.1.: include succinct “elevator pitch” in plain English describing the overall goal of the project (2-3 sentences) in plain language.  This should be “time-neutral” and will set the backdrop for the accomplishments (i.e., B.2) which are time-specific (based on the current budget year).  In addition to the elevator pitch, please describe specific aims and the percentage of completion of each specific aim. </a:t>
            </a:r>
          </a:p>
          <a:p>
            <a:r>
              <a:rPr lang="en-US" dirty="0" smtClean="0"/>
              <a:t>B.2</a:t>
            </a:r>
            <a:r>
              <a:rPr lang="en-US" dirty="0"/>
              <a:t>. </a:t>
            </a:r>
            <a:r>
              <a:rPr lang="en-US" dirty="0" smtClean="0"/>
              <a:t>Include the following information:</a:t>
            </a:r>
          </a:p>
          <a:p>
            <a:pPr lvl="1"/>
            <a:r>
              <a:rPr lang="en-US" b="1" dirty="0"/>
              <a:t>Progress Summary for SRP Website: </a:t>
            </a:r>
            <a:r>
              <a:rPr lang="en-US" dirty="0"/>
              <a:t>in the first paragraph, summarize major accomplishments of over last funding cycle.  Please note that these may be used for the SRP website, so do not include proprietary information. </a:t>
            </a:r>
            <a:r>
              <a:rPr lang="en-US" b="1" dirty="0">
                <a:solidFill>
                  <a:srgbClr val="00B050"/>
                </a:solidFill>
              </a:rPr>
              <a:t>. Limit to 250 words and add citations (e.g.. Author, Year) as </a:t>
            </a:r>
            <a:r>
              <a:rPr lang="en-US" b="1" dirty="0" smtClean="0">
                <a:solidFill>
                  <a:srgbClr val="00B050"/>
                </a:solidFill>
              </a:rPr>
              <a:t>applicable</a:t>
            </a:r>
            <a:endParaRPr lang="en-US" dirty="0"/>
          </a:p>
          <a:p>
            <a:pPr lvl="1"/>
            <a:r>
              <a:rPr lang="en-US" b="1" dirty="0" smtClean="0"/>
              <a:t>Full </a:t>
            </a:r>
            <a:r>
              <a:rPr lang="en-US" b="1" dirty="0"/>
              <a:t>Progress Report: </a:t>
            </a:r>
            <a:r>
              <a:rPr lang="en-US" dirty="0"/>
              <a:t>following your “Progress Summary for SRP Website,” in the subsequent paragraphs please describe studies directed toward each specific aim with positive and negative results obtained. This section may include unpublished data and will not be used for the SRP website. </a:t>
            </a:r>
          </a:p>
          <a:p>
            <a:pPr lvl="1"/>
            <a:r>
              <a:rPr lang="en-US" dirty="0"/>
              <a:t>Please do not forget to include the following for all accomplishments:</a:t>
            </a:r>
          </a:p>
          <a:p>
            <a:pPr lvl="2"/>
            <a:r>
              <a:rPr lang="en-US" dirty="0" smtClean="0"/>
              <a:t>Specific </a:t>
            </a:r>
            <a:r>
              <a:rPr lang="en-US" dirty="0"/>
              <a:t>activities and innovative plans for meeting the core requirements</a:t>
            </a:r>
          </a:p>
          <a:p>
            <a:pPr lvl="2"/>
            <a:r>
              <a:rPr lang="en-US" dirty="0" smtClean="0"/>
              <a:t>Information </a:t>
            </a:r>
            <a:r>
              <a:rPr lang="en-US" dirty="0"/>
              <a:t>on External Advisory Board Meetings (i.e., dates and </a:t>
            </a:r>
            <a:r>
              <a:rPr lang="en-US" dirty="0" smtClean="0"/>
              <a:t>accomplishments)</a:t>
            </a:r>
          </a:p>
          <a:p>
            <a:pPr lvl="2"/>
            <a:r>
              <a:rPr lang="en-US" dirty="0"/>
              <a:t>C</a:t>
            </a:r>
            <a:r>
              <a:rPr lang="en-US" dirty="0" smtClean="0"/>
              <a:t>ollaborations </a:t>
            </a:r>
            <a:r>
              <a:rPr lang="en-US" dirty="0"/>
              <a:t>with other organizations (academia, government, industry, etc.) to develop programs that branch out from </a:t>
            </a:r>
            <a:r>
              <a:rPr lang="en-US" dirty="0" smtClean="0"/>
              <a:t>Center</a:t>
            </a:r>
          </a:p>
          <a:p>
            <a:pPr lvl="2"/>
            <a:r>
              <a:rPr lang="en-US" dirty="0"/>
              <a:t>L</a:t>
            </a:r>
            <a:r>
              <a:rPr lang="en-US" dirty="0" smtClean="0"/>
              <a:t>ist </a:t>
            </a:r>
            <a:r>
              <a:rPr lang="en-US" dirty="0"/>
              <a:t>and describe major changes in key personnel for the Center over the funding period. Include plans or timelines for replacement personnel as appropriate.  Also, please include anticipated changes in </a:t>
            </a:r>
            <a:r>
              <a:rPr lang="en-US" dirty="0" smtClean="0"/>
              <a:t>personnel  </a:t>
            </a:r>
          </a:p>
          <a:p>
            <a:pPr lvl="3"/>
            <a:r>
              <a:rPr lang="en-US" dirty="0"/>
              <a:t>K</a:t>
            </a:r>
            <a:r>
              <a:rPr lang="en-US" dirty="0" smtClean="0"/>
              <a:t>eep </a:t>
            </a:r>
            <a:r>
              <a:rPr lang="en-US" dirty="0"/>
              <a:t>this update to a maximum of 1 paragraph to summarize changes.  </a:t>
            </a:r>
            <a:endParaRPr lang="en-US" dirty="0" smtClean="0"/>
          </a:p>
          <a:p>
            <a:pPr lvl="3"/>
            <a:r>
              <a:rPr lang="en-US" dirty="0" smtClean="0"/>
              <a:t>Key </a:t>
            </a:r>
            <a:r>
              <a:rPr lang="en-US" dirty="0"/>
              <a:t>personnel are the individuals named in the Notice of Award. Generally, “Key Personnel” are limited to the Center Director and the Project &amp; Core Leaders</a:t>
            </a:r>
            <a:r>
              <a:rPr lang="en-US" dirty="0" smtClean="0"/>
              <a:t>.</a:t>
            </a:r>
          </a:p>
          <a:p>
            <a:pPr lvl="2"/>
            <a:r>
              <a:rPr lang="en-US" dirty="0" smtClean="0"/>
              <a:t>SRP Annual Meeting participants</a:t>
            </a:r>
          </a:p>
          <a:p>
            <a:r>
              <a:rPr lang="en-US" b="1" dirty="0">
                <a:solidFill>
                  <a:srgbClr val="FF0000"/>
                </a:solidFill>
              </a:rPr>
              <a:t>PLEASE use language Scientific American or equivalent.  Remember RPPRs are often used by SRP staff for Congressional Justification, at meetings/workshops, and when reporting your findings to the public.  </a:t>
            </a:r>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48</a:t>
            </a:fld>
            <a:endParaRPr lang="en-US"/>
          </a:p>
        </p:txBody>
      </p:sp>
    </p:spTree>
    <p:extLst>
      <p:ext uri="{BB962C8B-B14F-4D97-AF65-F5344CB8AC3E}">
        <p14:creationId xmlns:p14="http://schemas.microsoft.com/office/powerpoint/2010/main" val="1322791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Research Translation Core Component</a:t>
            </a:r>
            <a:endParaRPr lang="en-US" dirty="0"/>
          </a:p>
        </p:txBody>
      </p:sp>
      <p:sp>
        <p:nvSpPr>
          <p:cNvPr id="3" name="Content Placeholder 2"/>
          <p:cNvSpPr>
            <a:spLocks noGrp="1"/>
          </p:cNvSpPr>
          <p:nvPr>
            <p:ph idx="1"/>
          </p:nvPr>
        </p:nvSpPr>
        <p:spPr>
          <a:xfrm>
            <a:off x="457200" y="1447800"/>
            <a:ext cx="8229600" cy="5105400"/>
          </a:xfrm>
        </p:spPr>
        <p:txBody>
          <a:bodyPr>
            <a:noAutofit/>
          </a:bodyPr>
          <a:lstStyle/>
          <a:p>
            <a:r>
              <a:rPr lang="en-US" sz="1100" dirty="0"/>
              <a:t>B.1.: include succinct “elevator pitch” in plain English describing the overall goal of the project (2-3 sentences) in plain language.  This should be “time-neutral” and will set the backdrop for the accomplishments (i.e., B.2) which are time-specific (based on the current budget year).  In addition to the elevator pitch, please describe specific aims and the percentage of completion of each specific aim. </a:t>
            </a:r>
          </a:p>
          <a:p>
            <a:r>
              <a:rPr lang="en-US" sz="1100" dirty="0" smtClean="0"/>
              <a:t>B.2</a:t>
            </a:r>
            <a:r>
              <a:rPr lang="en-US" sz="1100" dirty="0"/>
              <a:t>. Include the following information:</a:t>
            </a:r>
          </a:p>
          <a:p>
            <a:pPr lvl="1"/>
            <a:r>
              <a:rPr lang="en-US" sz="1100" b="1" dirty="0"/>
              <a:t>Progress Summary for SRP Website: </a:t>
            </a:r>
            <a:r>
              <a:rPr lang="en-US" sz="1100" dirty="0"/>
              <a:t>in the first paragraph, summarize major accomplishments of over last funding cycle.  Please note that these may be used for the SRP website, so do not include proprietary information. </a:t>
            </a:r>
            <a:r>
              <a:rPr lang="en-US" sz="1100" b="1" dirty="0">
                <a:solidFill>
                  <a:srgbClr val="00B050"/>
                </a:solidFill>
              </a:rPr>
              <a:t>. Limit to 250 words and add citations (e.g.. Author, Year) as </a:t>
            </a:r>
            <a:r>
              <a:rPr lang="en-US" sz="1100" b="1" dirty="0" smtClean="0">
                <a:solidFill>
                  <a:srgbClr val="00B050"/>
                </a:solidFill>
              </a:rPr>
              <a:t>applicable</a:t>
            </a:r>
            <a:endParaRPr lang="en-US" sz="1100" dirty="0"/>
          </a:p>
          <a:p>
            <a:pPr lvl="1"/>
            <a:r>
              <a:rPr lang="en-US" sz="1100" b="1" dirty="0" smtClean="0"/>
              <a:t>Full </a:t>
            </a:r>
            <a:r>
              <a:rPr lang="en-US" sz="1100" b="1" dirty="0"/>
              <a:t>Progress Report: </a:t>
            </a:r>
            <a:r>
              <a:rPr lang="en-US" sz="1100" dirty="0" smtClean="0"/>
              <a:t>in </a:t>
            </a:r>
            <a:r>
              <a:rPr lang="en-US" sz="1100" dirty="0"/>
              <a:t>the subsequent paragraphs please describe </a:t>
            </a:r>
            <a:r>
              <a:rPr lang="en-US" sz="1100" dirty="0" smtClean="0"/>
              <a:t>activities directed </a:t>
            </a:r>
            <a:r>
              <a:rPr lang="en-US" sz="1100" dirty="0"/>
              <a:t>toward each specific aim with positive and negative results obtained. This section may include unpublished data and will not be used for the SRP website. </a:t>
            </a:r>
          </a:p>
          <a:p>
            <a:pPr lvl="1"/>
            <a:r>
              <a:rPr lang="en-US" sz="1100" dirty="0"/>
              <a:t>Please do not forget to include outcomes (e.g. value added) of the </a:t>
            </a:r>
            <a:r>
              <a:rPr lang="en-US" sz="1100" dirty="0" smtClean="0"/>
              <a:t>interactions/activities . </a:t>
            </a:r>
            <a:r>
              <a:rPr lang="en-US" sz="1100" dirty="0"/>
              <a:t>This may include many of the </a:t>
            </a:r>
            <a:r>
              <a:rPr lang="en-US" sz="1100" dirty="0" smtClean="0"/>
              <a:t>following:</a:t>
            </a:r>
            <a:endParaRPr lang="en-US" sz="1100" dirty="0"/>
          </a:p>
          <a:p>
            <a:pPr lvl="2"/>
            <a:r>
              <a:rPr lang="en-US" sz="1100" dirty="0"/>
              <a:t>P</a:t>
            </a:r>
            <a:r>
              <a:rPr lang="en-US" sz="1100" dirty="0" smtClean="0"/>
              <a:t>artnering </a:t>
            </a:r>
            <a:r>
              <a:rPr lang="en-US" sz="1100" dirty="0"/>
              <a:t>with governmental agencies (including names of EPA and ATSDR contacts</a:t>
            </a:r>
            <a:r>
              <a:rPr lang="en-US" sz="1100" dirty="0" smtClean="0"/>
              <a:t>) – what is the context and significance of these interactions?</a:t>
            </a:r>
          </a:p>
          <a:p>
            <a:pPr lvl="2"/>
            <a:r>
              <a:rPr lang="en-US" sz="1100" dirty="0" smtClean="0"/>
              <a:t>Status of technology transfer activities</a:t>
            </a:r>
          </a:p>
          <a:p>
            <a:pPr lvl="2"/>
            <a:r>
              <a:rPr lang="en-US" sz="1100" dirty="0"/>
              <a:t>C</a:t>
            </a:r>
            <a:r>
              <a:rPr lang="en-US" sz="1100" dirty="0" smtClean="0"/>
              <a:t>ommunicating </a:t>
            </a:r>
            <a:r>
              <a:rPr lang="en-US" sz="1100" dirty="0"/>
              <a:t>with SRP/NIEHS staff, broad audiences, including web pages, newsletters, and print materials. </a:t>
            </a:r>
            <a:endParaRPr lang="en-US" sz="1100" dirty="0" smtClean="0"/>
          </a:p>
          <a:p>
            <a:pPr lvl="1"/>
            <a:r>
              <a:rPr lang="en-US" sz="1100" b="1" dirty="0"/>
              <a:t>Investigator‐initiated research translation (summarize by project): </a:t>
            </a:r>
            <a:r>
              <a:rPr lang="en-US" sz="1100" dirty="0"/>
              <a:t>provide a brief update for research translation activities on a per-project basis. If no activities were conducted for a particular project, please indicate.  Note: each project will be reporting a more detailed description in their Investigator-Initiated Research Translation activities for section C.5.b “Resource Sharing” section</a:t>
            </a:r>
            <a:r>
              <a:rPr lang="en-US" sz="1100" dirty="0" smtClean="0"/>
              <a:t>.</a:t>
            </a:r>
          </a:p>
          <a:p>
            <a:r>
              <a:rPr lang="en-US" sz="1100" dirty="0" smtClean="0"/>
              <a:t>B.5 </a:t>
            </a:r>
            <a:r>
              <a:rPr lang="en-US" sz="1100" dirty="0"/>
              <a:t>“Results to communities of interest” section should include </a:t>
            </a:r>
            <a:r>
              <a:rPr lang="en-US" sz="1100" dirty="0" smtClean="0"/>
              <a:t>a list </a:t>
            </a:r>
            <a:r>
              <a:rPr lang="en-US" sz="1100" dirty="0"/>
              <a:t>of publications (in prep, submitted, in press, and published), oral/poster presentations, book chapters, etc.  </a:t>
            </a:r>
            <a:r>
              <a:rPr lang="en-US" sz="1100" b="1" dirty="0" smtClean="0">
                <a:solidFill>
                  <a:srgbClr val="00B050"/>
                </a:solidFill>
              </a:rPr>
              <a:t>on a Core basis.</a:t>
            </a:r>
          </a:p>
          <a:p>
            <a:pPr lvl="1"/>
            <a:r>
              <a:rPr lang="en-US" sz="1100" dirty="0" smtClean="0"/>
              <a:t>Note </a:t>
            </a:r>
            <a:r>
              <a:rPr lang="en-US" sz="1100" dirty="0"/>
              <a:t>– your Center Administrator should have information from SRP that will help you get started on this section including: 1) a report of all data collection tool entries for 2014; and 2) a list of your Center’s publications on a per-project, per-core basis. </a:t>
            </a:r>
            <a:endParaRPr lang="en-US" sz="1100" b="1" dirty="0" smtClean="0">
              <a:solidFill>
                <a:srgbClr val="FF0000"/>
              </a:solidFill>
            </a:endParaRPr>
          </a:p>
          <a:p>
            <a:r>
              <a:rPr lang="en-US" sz="1100" b="1" dirty="0" smtClean="0">
                <a:solidFill>
                  <a:srgbClr val="FF0000"/>
                </a:solidFill>
              </a:rPr>
              <a:t>PLEASE </a:t>
            </a:r>
            <a:r>
              <a:rPr lang="en-US" sz="1100" b="1" dirty="0">
                <a:solidFill>
                  <a:srgbClr val="FF0000"/>
                </a:solidFill>
              </a:rPr>
              <a:t>use language Scientific American or equivalent.  Remember RPPRs are often used by SRP staff for Congressional Justification, at meetings/workshops, and when reporting your findings to the public.  </a:t>
            </a:r>
            <a:endParaRPr lang="en-US" sz="1100" dirty="0" smtClean="0"/>
          </a:p>
          <a:p>
            <a:endParaRPr lang="en-US" sz="1100" dirty="0"/>
          </a:p>
        </p:txBody>
      </p:sp>
      <p:sp>
        <p:nvSpPr>
          <p:cNvPr id="4" name="Slide Number Placeholder 3"/>
          <p:cNvSpPr>
            <a:spLocks noGrp="1"/>
          </p:cNvSpPr>
          <p:nvPr>
            <p:ph type="sldNum" sz="quarter" idx="12"/>
          </p:nvPr>
        </p:nvSpPr>
        <p:spPr/>
        <p:txBody>
          <a:bodyPr/>
          <a:lstStyle/>
          <a:p>
            <a:fld id="{5B1D0D37-3B2C-4AB1-AA7B-2273727FC9A5}" type="slidenum">
              <a:rPr lang="en-US" smtClean="0"/>
              <a:t>49</a:t>
            </a:fld>
            <a:endParaRPr lang="en-US"/>
          </a:p>
        </p:txBody>
      </p:sp>
    </p:spTree>
    <p:extLst>
      <p:ext uri="{BB962C8B-B14F-4D97-AF65-F5344CB8AC3E}">
        <p14:creationId xmlns:p14="http://schemas.microsoft.com/office/powerpoint/2010/main" val="33276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62891"/>
            <a:ext cx="5838825" cy="468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0"/>
            <a:ext cx="8229600" cy="1143000"/>
          </a:xfrm>
        </p:spPr>
        <p:txBody>
          <a:bodyPr>
            <a:normAutofit/>
          </a:bodyPr>
          <a:lstStyle/>
          <a:p>
            <a:r>
              <a:rPr lang="en-US" sz="4000" dirty="0" smtClean="0"/>
              <a:t>A. Cover Page</a:t>
            </a:r>
            <a:endParaRPr lang="en-US" sz="4000" dirty="0"/>
          </a:p>
        </p:txBody>
      </p:sp>
      <p:sp>
        <p:nvSpPr>
          <p:cNvPr id="6" name="Rectangle 5"/>
          <p:cNvSpPr/>
          <p:nvPr/>
        </p:nvSpPr>
        <p:spPr>
          <a:xfrm>
            <a:off x="228600" y="5800130"/>
            <a:ext cx="8505970" cy="923330"/>
          </a:xfrm>
          <a:prstGeom prst="rect">
            <a:avLst/>
          </a:prstGeom>
        </p:spPr>
        <p:txBody>
          <a:bodyPr wrap="square">
            <a:spAutoFit/>
          </a:bodyPr>
          <a:lstStyle/>
          <a:p>
            <a:r>
              <a:rPr lang="en-US" dirty="0"/>
              <a:t>Cover Page includes information about the award, PD/PI, </a:t>
            </a:r>
            <a:r>
              <a:rPr lang="en-US" dirty="0" smtClean="0"/>
              <a:t>organization</a:t>
            </a:r>
            <a:r>
              <a:rPr lang="en-US" dirty="0"/>
              <a:t>, </a:t>
            </a:r>
            <a:r>
              <a:rPr lang="en-US" dirty="0" smtClean="0"/>
              <a:t> and project/reporting/budget </a:t>
            </a:r>
            <a:r>
              <a:rPr lang="en-US" dirty="0"/>
              <a:t>periods. Much of this information is </a:t>
            </a:r>
            <a:r>
              <a:rPr lang="en-US" dirty="0" smtClean="0"/>
              <a:t>pre-populated </a:t>
            </a:r>
            <a:r>
              <a:rPr lang="en-US" dirty="0"/>
              <a:t>from data in </a:t>
            </a:r>
            <a:r>
              <a:rPr lang="en-US" dirty="0" smtClean="0"/>
              <a:t>eRA systems, </a:t>
            </a:r>
            <a:r>
              <a:rPr lang="en-US" dirty="0"/>
              <a:t>but certain fields are </a:t>
            </a:r>
            <a:r>
              <a:rPr lang="en-US" dirty="0" smtClean="0"/>
              <a:t>editable.</a:t>
            </a:r>
            <a:endParaRPr lang="en-US" dirty="0"/>
          </a:p>
        </p:txBody>
      </p:sp>
      <p:sp>
        <p:nvSpPr>
          <p:cNvPr id="2" name="Slide Number Placeholder 1"/>
          <p:cNvSpPr>
            <a:spLocks noGrp="1"/>
          </p:cNvSpPr>
          <p:nvPr>
            <p:ph type="sldNum" sz="quarter" idx="12"/>
          </p:nvPr>
        </p:nvSpPr>
        <p:spPr/>
        <p:txBody>
          <a:bodyPr/>
          <a:lstStyle/>
          <a:p>
            <a:fld id="{5B1D0D37-3B2C-4AB1-AA7B-2273727FC9A5}" type="slidenum">
              <a:rPr lang="en-US" smtClean="0"/>
              <a:t>5</a:t>
            </a:fld>
            <a:endParaRPr lang="en-US"/>
          </a:p>
        </p:txBody>
      </p:sp>
    </p:spTree>
    <p:extLst>
      <p:ext uri="{BB962C8B-B14F-4D97-AF65-F5344CB8AC3E}">
        <p14:creationId xmlns:p14="http://schemas.microsoft.com/office/powerpoint/2010/main" val="706645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Community Engagement Core Component</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1100" dirty="0"/>
              <a:t>B.1.: include succinct “elevator pitch” in plain English describing the overall goal of the project (2-3 sentences) in plain language. </a:t>
            </a:r>
            <a:r>
              <a:rPr lang="en-US" sz="1100" dirty="0" smtClean="0"/>
              <a:t> This should include a brief </a:t>
            </a:r>
            <a:r>
              <a:rPr lang="en-US" sz="1100" dirty="0"/>
              <a:t>description of the </a:t>
            </a:r>
            <a:r>
              <a:rPr lang="en-US" sz="1100" dirty="0" smtClean="0"/>
              <a:t>community/communities that you are working with.  This should be “time-neutral” and will set the backdrop for the accomplishments (i.e., B.2) which are time-specific (based on the current budget year).  In addition to the elevator pitch, please describe specific aims and the percentage of completion of each specific aim. </a:t>
            </a:r>
          </a:p>
          <a:p>
            <a:r>
              <a:rPr lang="en-US" sz="1100" dirty="0" smtClean="0"/>
              <a:t>B.2</a:t>
            </a:r>
            <a:r>
              <a:rPr lang="en-US" sz="1100" dirty="0"/>
              <a:t>. Include the following information:</a:t>
            </a:r>
          </a:p>
          <a:p>
            <a:pPr lvl="1"/>
            <a:r>
              <a:rPr lang="en-US" sz="1100" b="1" dirty="0"/>
              <a:t>Progress Summary for SRP Website: </a:t>
            </a:r>
            <a:r>
              <a:rPr lang="en-US" sz="1100" dirty="0"/>
              <a:t>in the first paragraph, summarize major accomplishments of over last funding cycle.  Please note that these may be used for the SRP website, so do not include proprietary information. </a:t>
            </a:r>
            <a:r>
              <a:rPr lang="en-US" sz="1100" b="1" dirty="0">
                <a:solidFill>
                  <a:srgbClr val="00B050"/>
                </a:solidFill>
              </a:rPr>
              <a:t>. Limit to 250 words and add citations (e.g.. Author, Year) as </a:t>
            </a:r>
            <a:r>
              <a:rPr lang="en-US" sz="1100" b="1" dirty="0" smtClean="0">
                <a:solidFill>
                  <a:srgbClr val="00B050"/>
                </a:solidFill>
              </a:rPr>
              <a:t>applicable</a:t>
            </a:r>
            <a:endParaRPr lang="en-US" sz="1100" dirty="0"/>
          </a:p>
          <a:p>
            <a:pPr lvl="1"/>
            <a:r>
              <a:rPr lang="en-US" sz="1100" b="1" dirty="0"/>
              <a:t>Full Progress Report: </a:t>
            </a:r>
            <a:r>
              <a:rPr lang="en-US" sz="1100" dirty="0"/>
              <a:t>in the subsequent paragraphs please describe activities directed toward each specific aim with positive and negative results obtained. This section may include unpublished data and will not be used for the SRP website. </a:t>
            </a:r>
          </a:p>
          <a:p>
            <a:pPr lvl="1"/>
            <a:r>
              <a:rPr lang="en-US" sz="1100" dirty="0"/>
              <a:t>Please do not forget to include outcomes (e.g. value added) of the interactions/activities </a:t>
            </a:r>
            <a:r>
              <a:rPr lang="en-US" sz="1100" dirty="0" smtClean="0"/>
              <a:t>. </a:t>
            </a:r>
            <a:r>
              <a:rPr lang="en-US" sz="1100" dirty="0"/>
              <a:t>This may include many of the </a:t>
            </a:r>
            <a:r>
              <a:rPr lang="en-US" sz="1100" dirty="0" smtClean="0"/>
              <a:t>following:</a:t>
            </a:r>
          </a:p>
          <a:p>
            <a:pPr lvl="2"/>
            <a:r>
              <a:rPr lang="en-US" sz="1100" dirty="0" smtClean="0"/>
              <a:t>How </a:t>
            </a:r>
            <a:r>
              <a:rPr lang="en-US" sz="1100" dirty="0"/>
              <a:t>each activity contributed to the local community’s understanding, participation, and </a:t>
            </a:r>
            <a:r>
              <a:rPr lang="en-US" sz="1100" dirty="0" smtClean="0"/>
              <a:t>decision‐making</a:t>
            </a:r>
          </a:p>
          <a:p>
            <a:pPr lvl="2"/>
            <a:r>
              <a:rPr lang="en-US" sz="1100" dirty="0"/>
              <a:t>S</a:t>
            </a:r>
            <a:r>
              <a:rPr lang="en-US" sz="1100" dirty="0" smtClean="0"/>
              <a:t>pecific study/site locations, </a:t>
            </a:r>
            <a:r>
              <a:rPr lang="en-US" sz="1100" dirty="0"/>
              <a:t>if </a:t>
            </a:r>
            <a:r>
              <a:rPr lang="en-US" sz="1100" dirty="0" smtClean="0"/>
              <a:t>applicable</a:t>
            </a:r>
          </a:p>
          <a:p>
            <a:pPr lvl="2"/>
            <a:r>
              <a:rPr lang="en-US" sz="1100" dirty="0"/>
              <a:t>P</a:t>
            </a:r>
            <a:r>
              <a:rPr lang="en-US" sz="1100" dirty="0" smtClean="0"/>
              <a:t>ublic </a:t>
            </a:r>
            <a:r>
              <a:rPr lang="en-US" sz="1100" dirty="0"/>
              <a:t>health issue </a:t>
            </a:r>
            <a:r>
              <a:rPr lang="en-US" sz="1100" dirty="0" smtClean="0"/>
              <a:t>addressed</a:t>
            </a:r>
          </a:p>
          <a:p>
            <a:pPr lvl="2"/>
            <a:r>
              <a:rPr lang="en-US" sz="1100" dirty="0"/>
              <a:t>R</a:t>
            </a:r>
            <a:r>
              <a:rPr lang="en-US" sz="1100" dirty="0" smtClean="0"/>
              <a:t>esponses </a:t>
            </a:r>
            <a:r>
              <a:rPr lang="en-US" sz="1100" dirty="0"/>
              <a:t>from </a:t>
            </a:r>
            <a:r>
              <a:rPr lang="en-US" sz="1100" dirty="0" smtClean="0"/>
              <a:t>tribes/communities</a:t>
            </a:r>
          </a:p>
          <a:p>
            <a:pPr lvl="2"/>
            <a:r>
              <a:rPr lang="en-US" sz="1100" dirty="0"/>
              <a:t>P</a:t>
            </a:r>
            <a:r>
              <a:rPr lang="en-US" sz="1100" dirty="0" smtClean="0"/>
              <a:t>articipation </a:t>
            </a:r>
            <a:r>
              <a:rPr lang="en-US" sz="1100" dirty="0"/>
              <a:t>from local community advisory </a:t>
            </a:r>
            <a:r>
              <a:rPr lang="en-US" sz="1100" dirty="0" smtClean="0"/>
              <a:t>groups</a:t>
            </a:r>
          </a:p>
          <a:p>
            <a:pPr lvl="2"/>
            <a:r>
              <a:rPr lang="en-US" sz="1100" dirty="0"/>
              <a:t>W</a:t>
            </a:r>
            <a:r>
              <a:rPr lang="en-US" sz="1100" dirty="0" smtClean="0"/>
              <a:t>ork with stakeholders</a:t>
            </a:r>
          </a:p>
          <a:p>
            <a:pPr lvl="2"/>
            <a:r>
              <a:rPr lang="en-US" sz="1100" dirty="0" smtClean="0"/>
              <a:t>Estimates </a:t>
            </a:r>
            <a:r>
              <a:rPr lang="en-US" sz="1100" dirty="0"/>
              <a:t>of the number of people served by each of the SRP‐supported engagement </a:t>
            </a:r>
            <a:r>
              <a:rPr lang="en-US" sz="1100" dirty="0" smtClean="0"/>
              <a:t>activities</a:t>
            </a:r>
          </a:p>
          <a:p>
            <a:r>
              <a:rPr lang="en-US" sz="1100" dirty="0"/>
              <a:t>B.5 “Results to communities of interest” section should include </a:t>
            </a:r>
            <a:r>
              <a:rPr lang="en-US" sz="1100" dirty="0" smtClean="0"/>
              <a:t>a list </a:t>
            </a:r>
            <a:r>
              <a:rPr lang="en-US" sz="1100" dirty="0"/>
              <a:t>of publications (in prep, submitted, in press, and published), oral/poster presentations, book chapters, etc. </a:t>
            </a:r>
            <a:r>
              <a:rPr lang="en-US" sz="1100" b="1" dirty="0" smtClean="0">
                <a:solidFill>
                  <a:srgbClr val="00B050"/>
                </a:solidFill>
              </a:rPr>
              <a:t>on a Core basis.</a:t>
            </a:r>
          </a:p>
          <a:p>
            <a:pPr lvl="1"/>
            <a:r>
              <a:rPr lang="en-US" sz="1100" dirty="0" smtClean="0"/>
              <a:t>Note </a:t>
            </a:r>
            <a:r>
              <a:rPr lang="en-US" sz="1100" dirty="0"/>
              <a:t>– your Center Administrator should have information from SRP that will help you get started on this section including: 1) a report of all data collection tool entries for 2014; and 2) a list of your Center’s publications on a per-project, per-core basis. </a:t>
            </a:r>
            <a:endParaRPr lang="en-US" sz="1100" b="1" dirty="0" smtClean="0">
              <a:solidFill>
                <a:srgbClr val="FF0000"/>
              </a:solidFill>
            </a:endParaRPr>
          </a:p>
          <a:p>
            <a:r>
              <a:rPr lang="en-US" sz="1100" b="1" dirty="0" smtClean="0">
                <a:solidFill>
                  <a:srgbClr val="FF0000"/>
                </a:solidFill>
              </a:rPr>
              <a:t>PLEASE </a:t>
            </a:r>
            <a:r>
              <a:rPr lang="en-US" sz="1100" b="1" dirty="0">
                <a:solidFill>
                  <a:srgbClr val="FF0000"/>
                </a:solidFill>
              </a:rPr>
              <a:t>use language Scientific American or equivalent.  Remember RPPRs are often used by SRP staff for Congressional Justification, at meetings/workshops, and when reporting your findings to the public.  </a:t>
            </a:r>
            <a:endParaRPr lang="en-US" sz="1100" dirty="0"/>
          </a:p>
          <a:p>
            <a:endParaRPr lang="en-US" sz="1100" dirty="0"/>
          </a:p>
        </p:txBody>
      </p:sp>
      <p:sp>
        <p:nvSpPr>
          <p:cNvPr id="4" name="Slide Number Placeholder 3"/>
          <p:cNvSpPr>
            <a:spLocks noGrp="1"/>
          </p:cNvSpPr>
          <p:nvPr>
            <p:ph type="sldNum" sz="quarter" idx="12"/>
          </p:nvPr>
        </p:nvSpPr>
        <p:spPr/>
        <p:txBody>
          <a:bodyPr/>
          <a:lstStyle/>
          <a:p>
            <a:fld id="{5B1D0D37-3B2C-4AB1-AA7B-2273727FC9A5}" type="slidenum">
              <a:rPr lang="en-US" smtClean="0"/>
              <a:t>50</a:t>
            </a:fld>
            <a:endParaRPr lang="en-US"/>
          </a:p>
        </p:txBody>
      </p:sp>
    </p:spTree>
    <p:extLst>
      <p:ext uri="{BB962C8B-B14F-4D97-AF65-F5344CB8AC3E}">
        <p14:creationId xmlns:p14="http://schemas.microsoft.com/office/powerpoint/2010/main" val="2537707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For Training Core Component</a:t>
            </a:r>
            <a:endParaRPr lang="en-US" dirty="0"/>
          </a:p>
        </p:txBody>
      </p:sp>
      <p:sp>
        <p:nvSpPr>
          <p:cNvPr id="3" name="Content Placeholder 2"/>
          <p:cNvSpPr>
            <a:spLocks noGrp="1"/>
          </p:cNvSpPr>
          <p:nvPr>
            <p:ph idx="1"/>
          </p:nvPr>
        </p:nvSpPr>
        <p:spPr>
          <a:xfrm>
            <a:off x="457200" y="1600200"/>
            <a:ext cx="8229600" cy="5181600"/>
          </a:xfrm>
        </p:spPr>
        <p:txBody>
          <a:bodyPr>
            <a:normAutofit fontScale="47500" lnSpcReduction="20000"/>
          </a:bodyPr>
          <a:lstStyle/>
          <a:p>
            <a:r>
              <a:rPr lang="en-US" dirty="0"/>
              <a:t>B.1.: include succinct “elevator pitch” in plain English describing the overall goal of the project (2-3 sentences) in plain language.  This should be “time-neutral” and will set the backdrop for the accomplishments (i.e., B.2) which are time-specific (based on the current budget year).  In addition to the elevator pitch, please describe specific aims and the percentage of completion of each specific aim. </a:t>
            </a:r>
          </a:p>
          <a:p>
            <a:r>
              <a:rPr lang="en-US" dirty="0"/>
              <a:t>B.2. Include the following information:</a:t>
            </a:r>
          </a:p>
          <a:p>
            <a:pPr lvl="1"/>
            <a:r>
              <a:rPr lang="en-US" b="1" dirty="0"/>
              <a:t>Progress Summary for SRP Website: </a:t>
            </a:r>
            <a:r>
              <a:rPr lang="en-US" dirty="0"/>
              <a:t>in the first paragraph, summarize major accomplishments of over last funding cycle.  Please note that these may be used for the SRP website, so do not include proprietary information. </a:t>
            </a:r>
            <a:r>
              <a:rPr lang="en-US" b="1" dirty="0">
                <a:solidFill>
                  <a:srgbClr val="00B050"/>
                </a:solidFill>
              </a:rPr>
              <a:t>. Limit to 250 words and add citations (e.g.. Author, Year) as </a:t>
            </a:r>
            <a:r>
              <a:rPr lang="en-US" b="1" dirty="0" smtClean="0">
                <a:solidFill>
                  <a:srgbClr val="00B050"/>
                </a:solidFill>
              </a:rPr>
              <a:t>applicable</a:t>
            </a:r>
            <a:endParaRPr lang="en-US" dirty="0"/>
          </a:p>
          <a:p>
            <a:pPr lvl="1"/>
            <a:r>
              <a:rPr lang="en-US" b="1" dirty="0"/>
              <a:t>Full Progress Report: </a:t>
            </a:r>
            <a:r>
              <a:rPr lang="en-US" dirty="0"/>
              <a:t>in the subsequent paragraphs please describe activities directed toward each specific aim with positive and negative results obtained. This section may include unpublished data and will not be used for the SRP website. </a:t>
            </a:r>
          </a:p>
          <a:p>
            <a:pPr lvl="1"/>
            <a:r>
              <a:rPr lang="en-US" dirty="0"/>
              <a:t>Please do not forget to include outcomes (e.g. value added) of the interactions/activities </a:t>
            </a:r>
            <a:r>
              <a:rPr lang="en-US" dirty="0" smtClean="0"/>
              <a:t>. </a:t>
            </a:r>
            <a:r>
              <a:rPr lang="en-US" dirty="0"/>
              <a:t>This may include many of the </a:t>
            </a:r>
            <a:r>
              <a:rPr lang="en-US" dirty="0" smtClean="0"/>
              <a:t>following:</a:t>
            </a:r>
          </a:p>
          <a:p>
            <a:pPr lvl="2"/>
            <a:r>
              <a:rPr lang="en-US" dirty="0" smtClean="0"/>
              <a:t>Professional </a:t>
            </a:r>
            <a:r>
              <a:rPr lang="en-US" dirty="0"/>
              <a:t>development activities (e.g., grant writing, interviewing skills, networking opportunities</a:t>
            </a:r>
            <a:r>
              <a:rPr lang="en-US" dirty="0" smtClean="0"/>
              <a:t>)</a:t>
            </a:r>
          </a:p>
          <a:p>
            <a:pPr lvl="2"/>
            <a:r>
              <a:rPr lang="en-US" dirty="0"/>
              <a:t>E</a:t>
            </a:r>
            <a:r>
              <a:rPr lang="en-US" dirty="0" smtClean="0"/>
              <a:t>stablishment </a:t>
            </a:r>
            <a:r>
              <a:rPr lang="en-US" dirty="0"/>
              <a:t>of interdisciplinary collaborations between </a:t>
            </a:r>
            <a:r>
              <a:rPr lang="en-US" dirty="0" smtClean="0"/>
              <a:t>trainees</a:t>
            </a:r>
          </a:p>
          <a:p>
            <a:pPr lvl="2"/>
            <a:r>
              <a:rPr lang="en-US" dirty="0" smtClean="0"/>
              <a:t>Training</a:t>
            </a:r>
            <a:r>
              <a:rPr lang="en-US" dirty="0"/>
              <a:t>, short courses, continuing </a:t>
            </a:r>
            <a:r>
              <a:rPr lang="en-US" dirty="0" smtClean="0"/>
              <a:t>education</a:t>
            </a:r>
          </a:p>
          <a:p>
            <a:pPr lvl="2"/>
            <a:r>
              <a:rPr lang="en-US" dirty="0"/>
              <a:t>D</a:t>
            </a:r>
            <a:r>
              <a:rPr lang="en-US" dirty="0" smtClean="0"/>
              <a:t>escription </a:t>
            </a:r>
            <a:r>
              <a:rPr lang="en-US" dirty="0"/>
              <a:t>of graduate student and post‐doctoral recruitment </a:t>
            </a:r>
            <a:r>
              <a:rPr lang="en-US" dirty="0" smtClean="0"/>
              <a:t>activities</a:t>
            </a:r>
          </a:p>
          <a:p>
            <a:pPr lvl="2"/>
            <a:r>
              <a:rPr lang="en-US" dirty="0"/>
              <a:t>C</a:t>
            </a:r>
            <a:r>
              <a:rPr lang="en-US" dirty="0" smtClean="0"/>
              <a:t>onferences </a:t>
            </a:r>
            <a:r>
              <a:rPr lang="en-US" dirty="0"/>
              <a:t>and </a:t>
            </a:r>
            <a:r>
              <a:rPr lang="en-US" dirty="0" smtClean="0"/>
              <a:t>meetings that trainees have attended/participated in</a:t>
            </a:r>
          </a:p>
          <a:p>
            <a:pPr lvl="2"/>
            <a:r>
              <a:rPr lang="en-US" dirty="0"/>
              <a:t>D</a:t>
            </a:r>
            <a:r>
              <a:rPr lang="en-US" dirty="0" smtClean="0"/>
              <a:t>escription </a:t>
            </a:r>
            <a:r>
              <a:rPr lang="en-US" dirty="0"/>
              <a:t>of seminar </a:t>
            </a:r>
            <a:r>
              <a:rPr lang="en-US" dirty="0" smtClean="0"/>
              <a:t>series or internal laboratory meetings  </a:t>
            </a:r>
          </a:p>
          <a:p>
            <a:r>
              <a:rPr lang="en-US" dirty="0"/>
              <a:t>NOTE – Please coordinate with Center Administrator to complete section “B4 Opportunities for T</a:t>
            </a:r>
            <a:r>
              <a:rPr lang="en-US" dirty="0" smtClean="0"/>
              <a:t>raining” </a:t>
            </a:r>
            <a:r>
              <a:rPr lang="en-US" dirty="0"/>
              <a:t>of the Overall Component of the RPPR. This section will include SRP Trainee Highlights which include </a:t>
            </a:r>
            <a:r>
              <a:rPr lang="en-US" dirty="0" smtClean="0"/>
              <a:t>significant </a:t>
            </a:r>
            <a:r>
              <a:rPr lang="en-US" dirty="0"/>
              <a:t>awards, publication accomplishments, fellowship awards, notable career advances, etc.  </a:t>
            </a:r>
            <a:r>
              <a:rPr lang="en-US" dirty="0" smtClean="0"/>
              <a:t>In addition this section will report any “Trainee Success </a:t>
            </a:r>
            <a:r>
              <a:rPr lang="en-US" dirty="0"/>
              <a:t>Stories” – </a:t>
            </a:r>
            <a:r>
              <a:rPr lang="en-US" dirty="0" smtClean="0"/>
              <a:t>e.g. </a:t>
            </a:r>
            <a:r>
              <a:rPr lang="en-US" dirty="0"/>
              <a:t>brief highlights of particularly successful trainees (current or alumni).</a:t>
            </a:r>
          </a:p>
          <a:p>
            <a:r>
              <a:rPr lang="en-US" b="1" dirty="0" smtClean="0">
                <a:solidFill>
                  <a:srgbClr val="FF0000"/>
                </a:solidFill>
              </a:rPr>
              <a:t>PLEASE </a:t>
            </a:r>
            <a:r>
              <a:rPr lang="en-US" b="1" dirty="0">
                <a:solidFill>
                  <a:srgbClr val="FF0000"/>
                </a:solidFill>
              </a:rPr>
              <a:t>use language Scientific American or equivalent.  Remember RPPRs are often used by SRP staff for Congressional Justification, at meetings/workshops, and when reporting your findings to the public.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51</a:t>
            </a:fld>
            <a:endParaRPr lang="en-US"/>
          </a:p>
        </p:txBody>
      </p:sp>
    </p:spTree>
    <p:extLst>
      <p:ext uri="{BB962C8B-B14F-4D97-AF65-F5344CB8AC3E}">
        <p14:creationId xmlns:p14="http://schemas.microsoft.com/office/powerpoint/2010/main" val="3684010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Research Support Cores </a:t>
            </a:r>
            <a:br>
              <a:rPr lang="en-US" dirty="0" smtClean="0"/>
            </a:br>
            <a:r>
              <a:rPr lang="en-US" sz="3600" dirty="0" smtClean="0">
                <a:solidFill>
                  <a:schemeClr val="accent3">
                    <a:lumMod val="75000"/>
                  </a:schemeClr>
                </a:solidFill>
              </a:rPr>
              <a:t>(as applicable)</a:t>
            </a:r>
            <a:endParaRPr lang="en-US" sz="3600" dirty="0">
              <a:solidFill>
                <a:schemeClr val="accent3">
                  <a:lumMod val="75000"/>
                </a:schemeClr>
              </a:solidFill>
            </a:endParaRPr>
          </a:p>
        </p:txBody>
      </p:sp>
      <p:sp>
        <p:nvSpPr>
          <p:cNvPr id="3" name="Content Placeholder 2"/>
          <p:cNvSpPr>
            <a:spLocks noGrp="1"/>
          </p:cNvSpPr>
          <p:nvPr>
            <p:ph idx="1"/>
          </p:nvPr>
        </p:nvSpPr>
        <p:spPr>
          <a:xfrm>
            <a:off x="457200" y="1447800"/>
            <a:ext cx="8229600" cy="4876800"/>
          </a:xfrm>
        </p:spPr>
        <p:txBody>
          <a:bodyPr>
            <a:noAutofit/>
          </a:bodyPr>
          <a:lstStyle/>
          <a:p>
            <a:r>
              <a:rPr lang="en-US" sz="1000" dirty="0"/>
              <a:t>B.1.: include succinct “elevator pitch” in plain English describing the overall goal of the project (2-3 sentences) in plain language.  This should be “time-neutral” and will set the backdrop for the accomplishments (i.e., B.2) which are time-specific (based on the current budget year).  In addition to the elevator pitch, please describe specific aims and the percentage of completion of each specific aim. </a:t>
            </a:r>
          </a:p>
          <a:p>
            <a:r>
              <a:rPr lang="en-US" sz="1000" dirty="0"/>
              <a:t>B.2. Include the following information:</a:t>
            </a:r>
          </a:p>
          <a:p>
            <a:pPr lvl="1"/>
            <a:r>
              <a:rPr lang="en-US" sz="900" b="1" dirty="0"/>
              <a:t>Progress Summary for SRP Website: </a:t>
            </a:r>
            <a:r>
              <a:rPr lang="en-US" sz="900" dirty="0"/>
              <a:t>in the first paragraph, summarize major accomplishments of over last funding cycle.  Please note that these may be used for the SRP website, so do not include proprietary information. </a:t>
            </a:r>
            <a:r>
              <a:rPr lang="en-US" sz="900" b="1" dirty="0">
                <a:solidFill>
                  <a:srgbClr val="00B050"/>
                </a:solidFill>
              </a:rPr>
              <a:t>. Limit to 250 words and add citations (e.g.. Author, Year) as </a:t>
            </a:r>
            <a:r>
              <a:rPr lang="en-US" sz="900" b="1" dirty="0" smtClean="0">
                <a:solidFill>
                  <a:srgbClr val="00B050"/>
                </a:solidFill>
              </a:rPr>
              <a:t>applicable.</a:t>
            </a:r>
            <a:endParaRPr lang="en-US" sz="900" dirty="0"/>
          </a:p>
          <a:p>
            <a:pPr lvl="1"/>
            <a:r>
              <a:rPr lang="en-US" sz="900" b="1" dirty="0"/>
              <a:t>Full Progress Report: </a:t>
            </a:r>
            <a:r>
              <a:rPr lang="en-US" sz="900" dirty="0"/>
              <a:t>in the subsequent paragraphs please describe activities directed toward each specific aim with positive and negative results obtained. This section may include unpublished data and will not be used for the SRP website. </a:t>
            </a:r>
            <a:endParaRPr lang="en-US" sz="900" dirty="0" smtClean="0"/>
          </a:p>
          <a:p>
            <a:r>
              <a:rPr lang="en-US" sz="1000" dirty="0" smtClean="0"/>
              <a:t>Please </a:t>
            </a:r>
            <a:r>
              <a:rPr lang="en-US" sz="1000" dirty="0"/>
              <a:t>do not forget to include the </a:t>
            </a:r>
            <a:r>
              <a:rPr lang="en-US" sz="1000" dirty="0" smtClean="0"/>
              <a:t>basics about your research support core services as well as the  </a:t>
            </a:r>
            <a:r>
              <a:rPr lang="en-US" sz="1000" dirty="0"/>
              <a:t>outcomes (e.g. value added) of the </a:t>
            </a:r>
            <a:r>
              <a:rPr lang="en-US" sz="1000" dirty="0" smtClean="0"/>
              <a:t>interactions/activities. This may include many of the </a:t>
            </a:r>
            <a:r>
              <a:rPr lang="en-US" sz="1000" dirty="0"/>
              <a:t>following</a:t>
            </a:r>
            <a:r>
              <a:rPr lang="en-US" sz="1000" dirty="0" smtClean="0"/>
              <a:t>:</a:t>
            </a:r>
          </a:p>
          <a:p>
            <a:pPr lvl="1"/>
            <a:r>
              <a:rPr lang="en-US" sz="900" dirty="0"/>
              <a:t>W</a:t>
            </a:r>
            <a:r>
              <a:rPr lang="en-US" sz="900" dirty="0" smtClean="0"/>
              <a:t>hich projects/cores do you work with; has the core stimulated interdisciplinary interactions between projects/cores? </a:t>
            </a:r>
          </a:p>
          <a:p>
            <a:pPr lvl="1"/>
            <a:r>
              <a:rPr lang="en-US" sz="900" dirty="0"/>
              <a:t>W</a:t>
            </a:r>
            <a:r>
              <a:rPr lang="en-US" sz="900" dirty="0" smtClean="0"/>
              <a:t>hat model system do you work with (e.g. cell/animal/human) and what are the unique features of the model as it applies to the Center theme?</a:t>
            </a:r>
            <a:endParaRPr lang="en-US" sz="900" dirty="0"/>
          </a:p>
          <a:p>
            <a:pPr lvl="1"/>
            <a:r>
              <a:rPr lang="en-US" sz="900" dirty="0"/>
              <a:t>What assay/approach, </a:t>
            </a:r>
            <a:r>
              <a:rPr lang="en-US" sz="900" dirty="0" smtClean="0"/>
              <a:t>disease/endpoint, tissues/histology; </a:t>
            </a:r>
            <a:r>
              <a:rPr lang="en-US" sz="900" dirty="0"/>
              <a:t>what mechanism or biological pathway</a:t>
            </a:r>
            <a:r>
              <a:rPr lang="en-US" sz="900" dirty="0" smtClean="0"/>
              <a:t>? Is this an in vitro, high throughput system, or ‘</a:t>
            </a:r>
            <a:r>
              <a:rPr lang="en-US" sz="900" dirty="0" err="1" smtClean="0"/>
              <a:t>omics</a:t>
            </a:r>
            <a:r>
              <a:rPr lang="en-US" sz="900" dirty="0" smtClean="0"/>
              <a:t> approach?</a:t>
            </a:r>
            <a:endParaRPr lang="en-US" sz="900" dirty="0"/>
          </a:p>
          <a:p>
            <a:pPr lvl="1"/>
            <a:r>
              <a:rPr lang="en-US" sz="900" dirty="0" smtClean="0"/>
              <a:t>Which contaminants or </a:t>
            </a:r>
            <a:r>
              <a:rPr lang="en-US" sz="900" dirty="0" err="1" smtClean="0"/>
              <a:t>analytes</a:t>
            </a:r>
            <a:r>
              <a:rPr lang="en-US" sz="900" dirty="0" smtClean="0"/>
              <a:t>  do you analyze? In what </a:t>
            </a:r>
            <a:r>
              <a:rPr lang="en-US" sz="900" dirty="0"/>
              <a:t>media (soil, sediment, groundwater, drinking water, </a:t>
            </a:r>
            <a:r>
              <a:rPr lang="en-US" sz="900" dirty="0" err="1"/>
              <a:t>etc</a:t>
            </a:r>
            <a:r>
              <a:rPr lang="en-US" sz="900" dirty="0" smtClean="0"/>
              <a:t>)?</a:t>
            </a:r>
            <a:endParaRPr lang="en-US" sz="900" dirty="0"/>
          </a:p>
          <a:p>
            <a:r>
              <a:rPr lang="en-US" sz="1050" dirty="0" smtClean="0"/>
              <a:t>Please </a:t>
            </a:r>
            <a:r>
              <a:rPr lang="en-US" sz="1050" dirty="0"/>
              <a:t>remember to include:</a:t>
            </a:r>
          </a:p>
          <a:p>
            <a:pPr lvl="1"/>
            <a:r>
              <a:rPr lang="en-US" sz="900" dirty="0"/>
              <a:t>Relevance of your research to environmental public health and Superfund. For example: </a:t>
            </a:r>
            <a:r>
              <a:rPr lang="en-US" sz="900" dirty="0" smtClean="0"/>
              <a:t>could your technique be used to advance risk </a:t>
            </a:r>
            <a:r>
              <a:rPr lang="en-US" sz="900" dirty="0"/>
              <a:t>assessment, how does it apply to setting health-based standards for superfund sites, </a:t>
            </a:r>
            <a:r>
              <a:rPr lang="en-US" sz="900" dirty="0" smtClean="0"/>
              <a:t> could this be used as a new potential </a:t>
            </a:r>
            <a:r>
              <a:rPr lang="en-US" sz="900" dirty="0"/>
              <a:t>clinical intervention or diagnostic tool (e.g. biomarker), vastly improved detection limit, etc. Cite publications or patents within the text.  How do the results from your research relate to decisions about monitoring or clean-up approaches at Superfund sites?</a:t>
            </a:r>
          </a:p>
          <a:p>
            <a:pPr lvl="1"/>
            <a:r>
              <a:rPr lang="en-US" sz="900" dirty="0"/>
              <a:t>Innovation or novelty of your </a:t>
            </a:r>
            <a:r>
              <a:rPr lang="en-US" sz="900" dirty="0" smtClean="0"/>
              <a:t>analytical techniques: </a:t>
            </a:r>
            <a:r>
              <a:rPr lang="en-US" sz="900" dirty="0"/>
              <a:t>are you using advanced laboratory techniques or novel analytical </a:t>
            </a:r>
            <a:r>
              <a:rPr lang="en-US" sz="900" dirty="0" smtClean="0"/>
              <a:t>tools? </a:t>
            </a:r>
            <a:endParaRPr lang="en-US" sz="900" dirty="0"/>
          </a:p>
          <a:p>
            <a:r>
              <a:rPr lang="en-US" sz="1000" dirty="0"/>
              <a:t>B.5 “Results to communities of interest” section should include a list of publications (in prep, submitted, in press, and published), oral/poster presentations, book chapters, etc. </a:t>
            </a:r>
            <a:r>
              <a:rPr lang="en-US" sz="1000" b="1" dirty="0" smtClean="0">
                <a:solidFill>
                  <a:srgbClr val="00B050"/>
                </a:solidFill>
              </a:rPr>
              <a:t>on a Core basis.</a:t>
            </a:r>
            <a:endParaRPr lang="en-US" sz="1000" b="1" dirty="0">
              <a:solidFill>
                <a:srgbClr val="00B050"/>
              </a:solidFill>
            </a:endParaRPr>
          </a:p>
          <a:p>
            <a:pPr lvl="1"/>
            <a:r>
              <a:rPr lang="en-US" sz="900" dirty="0"/>
              <a:t>Note – your Center Administrator should have information from SRP that will help you get started on this section including: 1) a report of all data collection tool entries for 2014; and 2) a list of your Center’s publications on a per-project, per-core basis. </a:t>
            </a:r>
          </a:p>
          <a:p>
            <a:r>
              <a:rPr lang="en-US" sz="1000" dirty="0"/>
              <a:t>C.5.b. “Resource Sharing” </a:t>
            </a:r>
            <a:r>
              <a:rPr lang="en-US" sz="1000" dirty="0" smtClean="0"/>
              <a:t>Attachment  (as applicable) </a:t>
            </a:r>
            <a:r>
              <a:rPr lang="en-US" sz="1000" dirty="0"/>
              <a:t>includes 1) an update on the investigator-initiated research translation activities </a:t>
            </a:r>
            <a:r>
              <a:rPr lang="en-US" sz="1000" dirty="0" smtClean="0"/>
              <a:t>, and </a:t>
            </a:r>
            <a:r>
              <a:rPr lang="en-US" sz="1000" dirty="0"/>
              <a:t>2</a:t>
            </a:r>
            <a:r>
              <a:rPr lang="en-US" sz="1000" dirty="0" smtClean="0"/>
              <a:t>) </a:t>
            </a:r>
            <a:r>
              <a:rPr lang="en-US" sz="1000" dirty="0"/>
              <a:t>other NIH Resource Sharing (Data Sharing Plan, Sharing Model Organisms, and Genome Wide Association Studies (GWAS))</a:t>
            </a:r>
          </a:p>
          <a:p>
            <a:r>
              <a:rPr lang="en-US" sz="1000" dirty="0"/>
              <a:t>F.2., “Actual or anticipated challenges or delays and actions or plans to resolve them” please detail any technical problems that were encountered, and how your approach was modified to address those problems. </a:t>
            </a:r>
          </a:p>
          <a:p>
            <a:r>
              <a:rPr lang="en-US" sz="1000" b="1" dirty="0" smtClean="0">
                <a:solidFill>
                  <a:srgbClr val="FF0000"/>
                </a:solidFill>
              </a:rPr>
              <a:t>PLEASE </a:t>
            </a:r>
            <a:r>
              <a:rPr lang="en-US" sz="1000" b="1" dirty="0">
                <a:solidFill>
                  <a:srgbClr val="FF0000"/>
                </a:solidFill>
              </a:rPr>
              <a:t>use language Scientific American or equivalent.  Remember RPPRs are often used by SRP staff for Congressional Justification, at meetings/workshops, and when reporting your findings to the public.  </a:t>
            </a:r>
          </a:p>
          <a:p>
            <a:pPr lvl="1"/>
            <a:endParaRPr lang="en-US" sz="900" dirty="0"/>
          </a:p>
          <a:p>
            <a:endParaRPr lang="en-US" sz="1000" dirty="0"/>
          </a:p>
        </p:txBody>
      </p:sp>
      <p:sp>
        <p:nvSpPr>
          <p:cNvPr id="4" name="Slide Number Placeholder 3"/>
          <p:cNvSpPr>
            <a:spLocks noGrp="1"/>
          </p:cNvSpPr>
          <p:nvPr>
            <p:ph type="sldNum" sz="quarter" idx="12"/>
          </p:nvPr>
        </p:nvSpPr>
        <p:spPr/>
        <p:txBody>
          <a:bodyPr/>
          <a:lstStyle/>
          <a:p>
            <a:fld id="{5B1D0D37-3B2C-4AB1-AA7B-2273727FC9A5}" type="slidenum">
              <a:rPr lang="en-US" smtClean="0"/>
              <a:t>52</a:t>
            </a:fld>
            <a:endParaRPr lang="en-US"/>
          </a:p>
        </p:txBody>
      </p:sp>
    </p:spTree>
    <p:extLst>
      <p:ext uri="{BB962C8B-B14F-4D97-AF65-F5344CB8AC3E}">
        <p14:creationId xmlns:p14="http://schemas.microsoft.com/office/powerpoint/2010/main" val="1126920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Rigor, Transparency, &amp; Reproducibility </a:t>
            </a:r>
            <a:endParaRPr lang="en-US" dirty="0"/>
          </a:p>
        </p:txBody>
      </p:sp>
      <p:sp>
        <p:nvSpPr>
          <p:cNvPr id="3" name="Content Placeholder 2"/>
          <p:cNvSpPr>
            <a:spLocks noGrp="1"/>
          </p:cNvSpPr>
          <p:nvPr>
            <p:ph idx="1"/>
          </p:nvPr>
        </p:nvSpPr>
        <p:spPr>
          <a:xfrm>
            <a:off x="457200" y="1371600"/>
            <a:ext cx="8382000" cy="4754563"/>
          </a:xfrm>
        </p:spPr>
        <p:txBody>
          <a:bodyPr/>
          <a:lstStyle/>
          <a:p>
            <a:r>
              <a:rPr lang="en-US" dirty="0" smtClean="0"/>
              <a:t>New NIH policy</a:t>
            </a:r>
            <a:endParaRPr lang="en-US" dirty="0"/>
          </a:p>
        </p:txBody>
      </p:sp>
      <p:sp>
        <p:nvSpPr>
          <p:cNvPr id="4" name="Slide Number Placeholder 3"/>
          <p:cNvSpPr>
            <a:spLocks noGrp="1"/>
          </p:cNvSpPr>
          <p:nvPr>
            <p:ph type="sldNum" sz="quarter" idx="12"/>
          </p:nvPr>
        </p:nvSpPr>
        <p:spPr/>
        <p:txBody>
          <a:bodyPr/>
          <a:lstStyle/>
          <a:p>
            <a:fld id="{5B1D0D37-3B2C-4AB1-AA7B-2273727FC9A5}" type="slidenum">
              <a:rPr lang="en-US" smtClean="0"/>
              <a:t>53</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66" t="17246" r="34074" b="16327"/>
          <a:stretch/>
        </p:blipFill>
        <p:spPr bwMode="auto">
          <a:xfrm>
            <a:off x="1905000" y="1905000"/>
            <a:ext cx="5493827" cy="41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48352" y="6336268"/>
            <a:ext cx="7405048" cy="369332"/>
          </a:xfrm>
          <a:prstGeom prst="rect">
            <a:avLst/>
          </a:prstGeom>
        </p:spPr>
        <p:txBody>
          <a:bodyPr wrap="square">
            <a:spAutoFit/>
          </a:bodyPr>
          <a:lstStyle/>
          <a:p>
            <a:r>
              <a:rPr lang="en-US" dirty="0" smtClean="0"/>
              <a:t>More information: </a:t>
            </a:r>
            <a:r>
              <a:rPr lang="en-US" dirty="0" smtClean="0">
                <a:hlinkClick r:id="rId4"/>
              </a:rPr>
              <a:t>http</a:t>
            </a:r>
            <a:r>
              <a:rPr lang="en-US" dirty="0">
                <a:hlinkClick r:id="rId4"/>
              </a:rPr>
              <a:t>://</a:t>
            </a:r>
            <a:r>
              <a:rPr lang="en-US" dirty="0" smtClean="0">
                <a:hlinkClick r:id="rId4"/>
              </a:rPr>
              <a:t>grants.nih.gov/reproducibility/index.htm</a:t>
            </a:r>
            <a:r>
              <a:rPr lang="en-US" dirty="0" smtClean="0"/>
              <a:t> </a:t>
            </a:r>
            <a:endParaRPr lang="en-US" dirty="0"/>
          </a:p>
        </p:txBody>
      </p:sp>
    </p:spTree>
    <p:extLst>
      <p:ext uri="{BB962C8B-B14F-4D97-AF65-F5344CB8AC3E}">
        <p14:creationId xmlns:p14="http://schemas.microsoft.com/office/powerpoint/2010/main" val="29287356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5B1D0D37-3B2C-4AB1-AA7B-2273727FC9A5}" type="slidenum">
              <a:rPr lang="en-US" smtClean="0"/>
              <a:t>54</a:t>
            </a:fld>
            <a:endParaRPr lang="en-US"/>
          </a:p>
        </p:txBody>
      </p:sp>
    </p:spTree>
    <p:extLst>
      <p:ext uri="{BB962C8B-B14F-4D97-AF65-F5344CB8AC3E}">
        <p14:creationId xmlns:p14="http://schemas.microsoft.com/office/powerpoint/2010/main" val="416663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Overall Component</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sz="2000" dirty="0" smtClean="0"/>
              <a:t>Click on “Yes” for “Does the project have components?”</a:t>
            </a:r>
          </a:p>
          <a:p>
            <a:r>
              <a:rPr lang="en-US" sz="2000" dirty="0" smtClean="0"/>
              <a:t>To </a:t>
            </a:r>
            <a:r>
              <a:rPr lang="en-US" sz="2000" dirty="0"/>
              <a:t>edit the RPPR for the Overall, select the </a:t>
            </a:r>
            <a:r>
              <a:rPr lang="en-US" sz="2000" dirty="0" smtClean="0"/>
              <a:t>Edit link </a:t>
            </a:r>
            <a:r>
              <a:rPr lang="en-US" sz="2000" dirty="0"/>
              <a:t>from the </a:t>
            </a:r>
            <a:r>
              <a:rPr lang="en-US" sz="2000" dirty="0" smtClean="0"/>
              <a:t>Actions column </a:t>
            </a:r>
          </a:p>
          <a:p>
            <a:r>
              <a:rPr lang="en-US" sz="2000" dirty="0" smtClean="0"/>
              <a:t>The Overall Center Component has specific instructions in the RPPR guidelines; see Section 7.6.1 of RPPR guidelines</a:t>
            </a:r>
            <a:endParaRPr lang="en-US" sz="2000" dirty="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19400"/>
            <a:ext cx="779729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923473" y="4800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B1D0D37-3B2C-4AB1-AA7B-2273727FC9A5}" type="slidenum">
              <a:rPr lang="en-US" smtClean="0"/>
              <a:t>6</a:t>
            </a:fld>
            <a:endParaRPr lang="en-US"/>
          </a:p>
        </p:txBody>
      </p:sp>
    </p:spTree>
    <p:extLst>
      <p:ext uri="{BB962C8B-B14F-4D97-AF65-F5344CB8AC3E}">
        <p14:creationId xmlns:p14="http://schemas.microsoft.com/office/powerpoint/2010/main" val="3507447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 Accomplishments - Overall</a:t>
            </a:r>
            <a:endParaRPr lang="en-US" dirty="0"/>
          </a:p>
        </p:txBody>
      </p:sp>
      <p:sp>
        <p:nvSpPr>
          <p:cNvPr id="6" name="Content Placeholder 5"/>
          <p:cNvSpPr>
            <a:spLocks noGrp="1"/>
          </p:cNvSpPr>
          <p:nvPr>
            <p:ph idx="1"/>
          </p:nvPr>
        </p:nvSpPr>
        <p:spPr>
          <a:xfrm>
            <a:off x="457200" y="914400"/>
            <a:ext cx="8229600" cy="4525963"/>
          </a:xfrm>
        </p:spPr>
        <p:txBody>
          <a:bodyPr>
            <a:normAutofit/>
          </a:bodyPr>
          <a:lstStyle/>
          <a:p>
            <a:r>
              <a:rPr lang="en-US" sz="2800" dirty="0" smtClean="0"/>
              <a:t>The </a:t>
            </a:r>
            <a:r>
              <a:rPr lang="en-US" sz="2800" dirty="0"/>
              <a:t>Overall </a:t>
            </a:r>
            <a:r>
              <a:rPr lang="en-US" sz="2800" dirty="0" smtClean="0"/>
              <a:t>Center component </a:t>
            </a:r>
            <a:r>
              <a:rPr lang="en-US" sz="2800" dirty="0"/>
              <a:t>provides </a:t>
            </a:r>
            <a:r>
              <a:rPr lang="en-US" sz="2800" dirty="0" smtClean="0"/>
              <a:t>overview of </a:t>
            </a:r>
            <a:r>
              <a:rPr lang="en-US" sz="2800" dirty="0"/>
              <a:t>the </a:t>
            </a:r>
            <a:r>
              <a:rPr lang="en-US" sz="2800" dirty="0" smtClean="0"/>
              <a:t>Center’s </a:t>
            </a:r>
            <a:r>
              <a:rPr lang="en-US" sz="2800" dirty="0"/>
              <a:t>accomplishments in the most recent budget period. </a:t>
            </a:r>
            <a:endParaRPr lang="en-US" sz="2800" dirty="0" smtClean="0"/>
          </a:p>
          <a:p>
            <a:r>
              <a:rPr lang="en-US" sz="2800" dirty="0" smtClean="0"/>
              <a:t>Cool feature: In </a:t>
            </a:r>
            <a:r>
              <a:rPr lang="en-US" sz="2800" dirty="0"/>
              <a:t>subsequent </a:t>
            </a:r>
            <a:r>
              <a:rPr lang="en-US" sz="2800" dirty="0" smtClean="0"/>
              <a:t>RPPRs, section B.1 </a:t>
            </a:r>
            <a:r>
              <a:rPr lang="en-US" sz="2800" dirty="0"/>
              <a:t>will </a:t>
            </a:r>
            <a:r>
              <a:rPr lang="en-US" sz="2800" dirty="0" smtClean="0"/>
              <a:t>pre-populated </a:t>
            </a:r>
            <a:r>
              <a:rPr lang="en-US" sz="2800" dirty="0"/>
              <a:t>with the aims/goals previously </a:t>
            </a:r>
            <a:r>
              <a:rPr lang="en-US" sz="2800" dirty="0" smtClean="0"/>
              <a:t>entered</a:t>
            </a:r>
            <a:r>
              <a:rPr lang="en-US" sz="2800" dirty="0"/>
              <a:t>, </a:t>
            </a:r>
            <a:r>
              <a:rPr lang="en-US" sz="2800" dirty="0" smtClean="0"/>
              <a:t>and </a:t>
            </a:r>
            <a:r>
              <a:rPr lang="en-US" sz="2800" dirty="0"/>
              <a:t>may be amended by </a:t>
            </a:r>
            <a:r>
              <a:rPr lang="en-US" sz="2800" dirty="0" smtClean="0"/>
              <a:t>answering Yes* to </a:t>
            </a:r>
            <a:r>
              <a:rPr lang="en-US" sz="2800" dirty="0"/>
              <a:t>question B.1.a</a:t>
            </a:r>
            <a:r>
              <a:rPr lang="en-US" sz="2800" dirty="0" smtClean="0"/>
              <a:t>.  </a:t>
            </a:r>
            <a:endParaRPr lang="en-US" sz="2800" dirty="0"/>
          </a:p>
          <a:p>
            <a:endParaRPr lang="en-US" sz="2800" dirty="0"/>
          </a:p>
          <a:p>
            <a:endParaRPr lang="en-US" sz="2800" dirty="0"/>
          </a:p>
          <a:p>
            <a:endParaRPr lang="en-US" sz="2800" dirty="0"/>
          </a:p>
        </p:txBody>
      </p:sp>
      <p:sp>
        <p:nvSpPr>
          <p:cNvPr id="3" name="Rectangle 2"/>
          <p:cNvSpPr/>
          <p:nvPr/>
        </p:nvSpPr>
        <p:spPr>
          <a:xfrm>
            <a:off x="304800" y="5791200"/>
            <a:ext cx="8458200" cy="923330"/>
          </a:xfrm>
          <a:prstGeom prst="rect">
            <a:avLst/>
          </a:prstGeom>
        </p:spPr>
        <p:txBody>
          <a:bodyPr wrap="square">
            <a:spAutoFit/>
          </a:bodyPr>
          <a:lstStyle/>
          <a:p>
            <a:r>
              <a:rPr lang="en-US" dirty="0" smtClean="0"/>
              <a:t>*Note: Grantees must obtain </a:t>
            </a:r>
            <a:r>
              <a:rPr lang="en-US" dirty="0"/>
              <a:t>prior </a:t>
            </a:r>
            <a:r>
              <a:rPr lang="en-US" dirty="0" smtClean="0"/>
              <a:t>written </a:t>
            </a:r>
            <a:r>
              <a:rPr lang="en-US" dirty="0"/>
              <a:t>approval from the </a:t>
            </a:r>
            <a:r>
              <a:rPr lang="en-US" dirty="0" smtClean="0"/>
              <a:t>awarding </a:t>
            </a:r>
            <a:r>
              <a:rPr lang="en-US" dirty="0"/>
              <a:t>agency grants official whenever there are significant changes in the project or its </a:t>
            </a:r>
            <a:r>
              <a:rPr lang="en-US" dirty="0" smtClean="0"/>
              <a:t>direction (i.e. aims/goals). </a:t>
            </a:r>
            <a:endParaRPr lang="en-US" dirty="0"/>
          </a:p>
        </p:txBody>
      </p:sp>
      <p:pic>
        <p:nvPicPr>
          <p:cNvPr id="5124" name="Picture 4" descr="C:\Users\carlindj\AppData\Local\Microsoft\Windows\Temporary Internet Files\Content.IE5\2LY0P5VD\MP9001803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360" y="4192739"/>
            <a:ext cx="2239080" cy="14703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B1D0D37-3B2C-4AB1-AA7B-2273727FC9A5}" type="slidenum">
              <a:rPr lang="en-US" smtClean="0"/>
              <a:t>7</a:t>
            </a:fld>
            <a:endParaRPr lang="en-US" dirty="0"/>
          </a:p>
        </p:txBody>
      </p:sp>
    </p:spTree>
    <p:extLst>
      <p:ext uri="{BB962C8B-B14F-4D97-AF65-F5344CB8AC3E}">
        <p14:creationId xmlns:p14="http://schemas.microsoft.com/office/powerpoint/2010/main" val="3541215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B.1. Accomplishments – Major Goals - Overall</a:t>
            </a:r>
            <a:endParaRPr lang="en-US" sz="3200"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86089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B1D0D37-3B2C-4AB1-AA7B-2273727FC9A5}" type="slidenum">
              <a:rPr lang="en-US" smtClean="0"/>
              <a:t>8</a:t>
            </a:fld>
            <a:endParaRPr lang="en-US"/>
          </a:p>
        </p:txBody>
      </p:sp>
    </p:spTree>
    <p:extLst>
      <p:ext uri="{BB962C8B-B14F-4D97-AF65-F5344CB8AC3E}">
        <p14:creationId xmlns:p14="http://schemas.microsoft.com/office/powerpoint/2010/main" val="128270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90579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0" y="1219200"/>
            <a:ext cx="8839200" cy="762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3505200"/>
            <a:ext cx="26670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57200" y="152400"/>
            <a:ext cx="8229600" cy="1143000"/>
          </a:xfrm>
        </p:spPr>
        <p:txBody>
          <a:bodyPr>
            <a:normAutofit/>
          </a:bodyPr>
          <a:lstStyle/>
          <a:p>
            <a:r>
              <a:rPr lang="en-US" sz="3200" dirty="0" smtClean="0"/>
              <a:t>B.2. &amp; B.3. Providing Goal &amp; Administrative Supplement Information - Overall</a:t>
            </a:r>
            <a:endParaRPr lang="en-US" sz="3200" dirty="0"/>
          </a:p>
        </p:txBody>
      </p:sp>
      <p:sp>
        <p:nvSpPr>
          <p:cNvPr id="2" name="TextBox 1"/>
          <p:cNvSpPr txBox="1"/>
          <p:nvPr/>
        </p:nvSpPr>
        <p:spPr>
          <a:xfrm>
            <a:off x="3124201" y="3505200"/>
            <a:ext cx="5486400" cy="1077218"/>
          </a:xfrm>
          <a:prstGeom prst="rect">
            <a:avLst/>
          </a:prstGeom>
          <a:noFill/>
        </p:spPr>
        <p:txBody>
          <a:bodyPr wrap="square" rtlCol="0">
            <a:spAutoFit/>
          </a:bodyPr>
          <a:lstStyle/>
          <a:p>
            <a:r>
              <a:rPr lang="en-US" sz="1600" b="1" dirty="0" smtClean="0">
                <a:solidFill>
                  <a:srgbClr val="FF0000"/>
                </a:solidFill>
              </a:rPr>
              <a:t>Administrative Supplements should be added to the Overall Center Component and not in the individual components (i.e., Projects/Cores) – includes General, KC Donnelly,  Diversity, and Annual Meeting Supplements</a:t>
            </a:r>
            <a:endParaRPr lang="en-US" sz="1600" b="1" dirty="0">
              <a:solidFill>
                <a:srgbClr val="FF0000"/>
              </a:solidFill>
            </a:endParaRPr>
          </a:p>
        </p:txBody>
      </p:sp>
      <p:cxnSp>
        <p:nvCxnSpPr>
          <p:cNvPr id="7" name="Straight Arrow Connector 6"/>
          <p:cNvCxnSpPr>
            <a:stCxn id="2" idx="1"/>
          </p:cNvCxnSpPr>
          <p:nvPr/>
        </p:nvCxnSpPr>
        <p:spPr>
          <a:xfrm flipH="1" flipV="1">
            <a:off x="2362201" y="3619503"/>
            <a:ext cx="762000" cy="4243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80435" y="1981200"/>
            <a:ext cx="6848398" cy="584775"/>
          </a:xfrm>
          <a:prstGeom prst="rect">
            <a:avLst/>
          </a:prstGeom>
          <a:noFill/>
        </p:spPr>
        <p:txBody>
          <a:bodyPr wrap="square" rtlCol="0">
            <a:spAutoFit/>
          </a:bodyPr>
          <a:lstStyle/>
          <a:p>
            <a:r>
              <a:rPr lang="en-US" sz="1600" b="1" dirty="0">
                <a:solidFill>
                  <a:srgbClr val="FF0000"/>
                </a:solidFill>
              </a:rPr>
              <a:t>T</a:t>
            </a:r>
            <a:r>
              <a:rPr lang="en-US" sz="1600" b="1" dirty="0" smtClean="0">
                <a:solidFill>
                  <a:srgbClr val="FF0000"/>
                </a:solidFill>
              </a:rPr>
              <a:t>hese are the Overall Center Highlights that should be copy/pasted </a:t>
            </a:r>
            <a:r>
              <a:rPr lang="en-US" sz="1600" b="1" dirty="0">
                <a:solidFill>
                  <a:srgbClr val="FF0000"/>
                </a:solidFill>
              </a:rPr>
              <a:t>in the </a:t>
            </a:r>
            <a:r>
              <a:rPr lang="en-US" sz="1600" b="1" dirty="0">
                <a:solidFill>
                  <a:srgbClr val="00B050"/>
                </a:solidFill>
              </a:rPr>
              <a:t>Annual Updates, due </a:t>
            </a:r>
            <a:r>
              <a:rPr lang="en-US" sz="1600" b="1" dirty="0" smtClean="0">
                <a:solidFill>
                  <a:srgbClr val="00B050"/>
                </a:solidFill>
              </a:rPr>
              <a:t>as a Word Doc to </a:t>
            </a:r>
            <a:r>
              <a:rPr lang="en-US" sz="1600" b="1" dirty="0" smtClean="0">
                <a:solidFill>
                  <a:srgbClr val="FF0000"/>
                </a:solidFill>
                <a:hlinkClick r:id="rId3"/>
              </a:rPr>
              <a:t>srpinfo@niehs.nih.gov</a:t>
            </a:r>
            <a:r>
              <a:rPr lang="en-US" sz="1600" b="1" dirty="0" smtClean="0">
                <a:solidFill>
                  <a:srgbClr val="FF0000"/>
                </a:solidFill>
              </a:rPr>
              <a:t> </a:t>
            </a:r>
            <a:r>
              <a:rPr lang="en-US" sz="1600" b="1" dirty="0" smtClean="0">
                <a:solidFill>
                  <a:srgbClr val="00B050"/>
                </a:solidFill>
              </a:rPr>
              <a:t>on </a:t>
            </a:r>
            <a:r>
              <a:rPr lang="en-US" sz="1600" b="1" u="sng" dirty="0">
                <a:solidFill>
                  <a:srgbClr val="00B050"/>
                </a:solidFill>
              </a:rPr>
              <a:t>Feb. </a:t>
            </a:r>
            <a:r>
              <a:rPr lang="en-US" sz="1600" b="1" u="sng" dirty="0" smtClean="0">
                <a:solidFill>
                  <a:srgbClr val="00B050"/>
                </a:solidFill>
              </a:rPr>
              <a:t>15</a:t>
            </a:r>
            <a:r>
              <a:rPr lang="en-US" sz="1600" b="1" u="sng" baseline="30000" dirty="0" smtClean="0">
                <a:solidFill>
                  <a:srgbClr val="00B050"/>
                </a:solidFill>
              </a:rPr>
              <a:t>th</a:t>
            </a:r>
            <a:endParaRPr lang="en-US" sz="1600" b="1" dirty="0">
              <a:solidFill>
                <a:srgbClr val="00B050"/>
              </a:solidFill>
            </a:endParaRPr>
          </a:p>
        </p:txBody>
      </p:sp>
      <p:cxnSp>
        <p:nvCxnSpPr>
          <p:cNvPr id="11" name="Straight Arrow Connector 10"/>
          <p:cNvCxnSpPr/>
          <p:nvPr/>
        </p:nvCxnSpPr>
        <p:spPr>
          <a:xfrm flipH="1" flipV="1">
            <a:off x="5562600" y="1752600"/>
            <a:ext cx="304801"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B1D0D37-3B2C-4AB1-AA7B-2273727FC9A5}" type="slidenum">
              <a:rPr lang="en-US" smtClean="0"/>
              <a:t>9</a:t>
            </a:fld>
            <a:endParaRPr lang="en-US"/>
          </a:p>
        </p:txBody>
      </p:sp>
    </p:spTree>
    <p:extLst>
      <p:ext uri="{BB962C8B-B14F-4D97-AF65-F5344CB8AC3E}">
        <p14:creationId xmlns:p14="http://schemas.microsoft.com/office/powerpoint/2010/main" val="356273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4042</Words>
  <Application>Microsoft Office PowerPoint</Application>
  <PresentationFormat>On-screen Show (4:3)</PresentationFormat>
  <Paragraphs>430</Paragraphs>
  <Slides>54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Navigating the Research Performance Progress Report (RPPR) for P42 Superfund Grants Updated: 11/10/15 (updates in green)</vt:lpstr>
      <vt:lpstr>Disclaimer</vt:lpstr>
      <vt:lpstr>Outline</vt:lpstr>
      <vt:lpstr>Getting started….</vt:lpstr>
      <vt:lpstr>A. Cover Page</vt:lpstr>
      <vt:lpstr>Overall Component</vt:lpstr>
      <vt:lpstr>B. Accomplishments - Overall</vt:lpstr>
      <vt:lpstr>B.1. Accomplishments – Major Goals - Overall</vt:lpstr>
      <vt:lpstr>B.2. &amp; B.3. Providing Goal &amp; Administrative Supplement Information - Overall</vt:lpstr>
      <vt:lpstr>B.2. Goals - Overall Component  </vt:lpstr>
      <vt:lpstr>B.2. Goals - Overall Component, cont. </vt:lpstr>
      <vt:lpstr>B.3. Supplements - Overall</vt:lpstr>
      <vt:lpstr>B.4. Opportunities for training (and professional development) that the project provided - Overall</vt:lpstr>
      <vt:lpstr>B.4. Opportunities for training (and professional development) that the project provided - Overall</vt:lpstr>
      <vt:lpstr>B.5. Results to communities of interest - Overall</vt:lpstr>
      <vt:lpstr>B.6. Plan for the next reporting period to accomplish goals - Overall</vt:lpstr>
      <vt:lpstr>Section C – Products - Overall</vt:lpstr>
      <vt:lpstr>Section C – Products - Overall</vt:lpstr>
      <vt:lpstr>Section C – Products - Overall</vt:lpstr>
      <vt:lpstr>Section C – Products - Overall</vt:lpstr>
      <vt:lpstr>D. Participants - Overall</vt:lpstr>
      <vt:lpstr>D. Participants - Overall</vt:lpstr>
      <vt:lpstr>Section D. Participants - Overall</vt:lpstr>
      <vt:lpstr>Section E. Impact</vt:lpstr>
      <vt:lpstr>Sections E - Overall</vt:lpstr>
      <vt:lpstr>Section F - Overall</vt:lpstr>
      <vt:lpstr>Section F - Overall</vt:lpstr>
      <vt:lpstr>Section F - Overall</vt:lpstr>
      <vt:lpstr>Section G - Overall</vt:lpstr>
      <vt:lpstr>Section G - Overall</vt:lpstr>
      <vt:lpstr>Section G - Overall</vt:lpstr>
      <vt:lpstr>Section G - Overall</vt:lpstr>
      <vt:lpstr>Section G - Overall</vt:lpstr>
      <vt:lpstr>Sections G &amp; H - Overall</vt:lpstr>
      <vt:lpstr>Adding Components</vt:lpstr>
      <vt:lpstr>For ALL Components</vt:lpstr>
      <vt:lpstr>For ALL Components</vt:lpstr>
      <vt:lpstr>Rigor, Transparency, &amp; Reproducibility </vt:lpstr>
      <vt:lpstr>For ALL Components</vt:lpstr>
      <vt:lpstr>For ALL Components</vt:lpstr>
      <vt:lpstr>Tips - Checking for Errors</vt:lpstr>
      <vt:lpstr>Tips</vt:lpstr>
      <vt:lpstr>Tips Cont.</vt:lpstr>
      <vt:lpstr>Resources</vt:lpstr>
      <vt:lpstr>Slides to share with your Center Director and Project/Core Leaders</vt:lpstr>
      <vt:lpstr>For Project Components  (Biomedical and Environmental Science and Engineering)</vt:lpstr>
      <vt:lpstr>Rigor, Transparency, &amp; Reproducibility </vt:lpstr>
      <vt:lpstr>For Admin Core Component</vt:lpstr>
      <vt:lpstr>For Research Translation Core Component</vt:lpstr>
      <vt:lpstr>For Community Engagement Core Component</vt:lpstr>
      <vt:lpstr>For Training Core Component</vt:lpstr>
      <vt:lpstr>For Research Support Cores  (as applicable)</vt:lpstr>
      <vt:lpstr>Rigor, Transparency, &amp; Reproducibility </vt:lpstr>
      <vt:lpstr>THANK YOU!</vt:lpstr>
    </vt:vector>
  </TitlesOfParts>
  <Company>NIEHS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Annual Meeting:  Navigating the Research Performance Progress Report (RPPR) for P42 Superfund Grants</dc:title>
  <dc:creator>NIEHS</dc:creator>
  <cp:lastModifiedBy>Munzner, Dana</cp:lastModifiedBy>
  <cp:revision>161</cp:revision>
  <cp:lastPrinted>2015-11-16T21:48:45Z</cp:lastPrinted>
  <dcterms:created xsi:type="dcterms:W3CDTF">2014-10-01T15:45:53Z</dcterms:created>
  <dcterms:modified xsi:type="dcterms:W3CDTF">2015-11-19T20:17:14Z</dcterms:modified>
</cp:coreProperties>
</file>