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F4D26-B392-419B-B099-C8B2B2A30F62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E2B29-5909-478B-A716-CD03344E2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8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+mn-lt"/>
                <a:ea typeface="+mn-ea"/>
                <a:cs typeface="+mn-cs"/>
              </a:rPr>
              <a:t>I will start with</a:t>
            </a:r>
            <a:r>
              <a:rPr lang="en-US" sz="1200" b="0" baseline="0" dirty="0" smtClean="0">
                <a:latin typeface="+mn-lt"/>
                <a:ea typeface="+mn-ea"/>
                <a:cs typeface="+mn-cs"/>
              </a:rPr>
              <a:t> a very brief history of the PIC and then </a:t>
            </a:r>
            <a:r>
              <a:rPr lang="en-US" sz="1200" b="0" dirty="0" smtClean="0">
                <a:latin typeface="+mn-lt"/>
                <a:ea typeface="+mn-ea"/>
                <a:cs typeface="+mn-cs"/>
              </a:rPr>
              <a:t>highlight</a:t>
            </a:r>
            <a:r>
              <a:rPr lang="en-US" sz="1200" b="0" baseline="0" dirty="0" smtClean="0">
                <a:latin typeface="+mn-lt"/>
                <a:ea typeface="+mn-ea"/>
                <a:cs typeface="+mn-cs"/>
              </a:rPr>
              <a:t> two NIEHS priorities that may be of interest to the PIC audience and something that I would like to ask you all to consider as we continue at this meeting this week – that is how we can get the PIC community more involved in data science and global environmental health activities.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7007290-4AA8-4F6A-A88B-7C5B9220B66B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11/18/2015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A6862-23CE-45E4-840F-CE64826BCEE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E2B29-5909-478B-A716-CD03344E2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2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858963" y="6459538"/>
            <a:ext cx="5426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7160" bIns="9144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smtClean="0">
                <a:solidFill>
                  <a:srgbClr val="000000"/>
                </a:solidFill>
                <a:cs typeface="Arial" charset="0"/>
              </a:rPr>
              <a:t> National Institutes of Health • U.S. Department of Health and Human Services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52525"/>
            <a:ext cx="9144000" cy="0"/>
          </a:xfrm>
          <a:prstGeom prst="line">
            <a:avLst/>
          </a:prstGeom>
          <a:ln w="476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39713"/>
            <a:ext cx="58912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4475" y="1828800"/>
            <a:ext cx="8684372" cy="1492623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ctr">
              <a:defRPr lang="en-US" sz="4400"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4475" y="3550024"/>
            <a:ext cx="8684371" cy="170301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lnSpc>
                <a:spcPct val="100000"/>
              </a:lnSpc>
              <a:buNone/>
              <a:defRPr lang="en-US" sz="2600" b="1" dirty="0">
                <a:latin typeface="+mn-lt"/>
                <a:ea typeface="ＭＳ Ｐゴシック" charset="-128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2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defRPr sz="2400"/>
            </a:lvl1pPr>
            <a:lvl2pPr>
              <a:lnSpc>
                <a:spcPct val="90000"/>
              </a:lnSpc>
              <a:spcBef>
                <a:spcPts val="1200"/>
              </a:spcBef>
              <a:defRPr sz="2400"/>
            </a:lvl2pPr>
            <a:lvl3pPr>
              <a:lnSpc>
                <a:spcPct val="90000"/>
              </a:lnSpc>
              <a:spcBef>
                <a:spcPts val="1200"/>
              </a:spcBef>
              <a:defRPr sz="2400"/>
            </a:lvl3pPr>
            <a:lvl4pPr>
              <a:lnSpc>
                <a:spcPct val="90000"/>
              </a:lnSpc>
              <a:spcBef>
                <a:spcPts val="1200"/>
              </a:spcBef>
              <a:defRPr sz="2400"/>
            </a:lvl4pPr>
            <a:lvl5pPr>
              <a:lnSpc>
                <a:spcPct val="9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2057400"/>
            <a:ext cx="8686800" cy="4416426"/>
          </a:xfr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defRPr sz="2400"/>
            </a:lvl1pPr>
            <a:lvl2pPr>
              <a:lnSpc>
                <a:spcPct val="90000"/>
              </a:lnSpc>
              <a:spcBef>
                <a:spcPts val="1200"/>
              </a:spcBef>
              <a:defRPr sz="2400"/>
            </a:lvl2pPr>
            <a:lvl3pPr>
              <a:lnSpc>
                <a:spcPct val="90000"/>
              </a:lnSpc>
              <a:spcBef>
                <a:spcPts val="1200"/>
              </a:spcBef>
              <a:defRPr sz="2400"/>
            </a:lvl3pPr>
            <a:lvl4pPr>
              <a:lnSpc>
                <a:spcPct val="90000"/>
              </a:lnSpc>
              <a:spcBef>
                <a:spcPts val="1200"/>
              </a:spcBef>
              <a:defRPr sz="2400"/>
            </a:lvl4pPr>
            <a:lvl5pPr>
              <a:lnSpc>
                <a:spcPct val="9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2047" y="1506538"/>
            <a:ext cx="8686800" cy="46990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48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6" y="1600200"/>
            <a:ext cx="4276165" cy="4906926"/>
          </a:xfr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defRPr/>
            </a:lvl1pPr>
            <a:lvl2pPr>
              <a:lnSpc>
                <a:spcPct val="90000"/>
              </a:lnSpc>
              <a:spcBef>
                <a:spcPts val="1200"/>
              </a:spcBef>
              <a:defRPr/>
            </a:lvl2pPr>
            <a:lvl3pPr>
              <a:lnSpc>
                <a:spcPct val="90000"/>
              </a:lnSpc>
              <a:spcBef>
                <a:spcPts val="1200"/>
              </a:spcBef>
              <a:defRPr/>
            </a:lvl3pPr>
            <a:lvl4pPr>
              <a:lnSpc>
                <a:spcPct val="90000"/>
              </a:lnSpc>
              <a:spcBef>
                <a:spcPts val="1200"/>
              </a:spcBef>
              <a:defRPr/>
            </a:lvl4pPr>
            <a:lvl5pPr>
              <a:lnSpc>
                <a:spcPct val="9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652682" y="1612900"/>
            <a:ext cx="4276165" cy="4894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8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4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43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2047" y="914400"/>
            <a:ext cx="8686800" cy="57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2047" y="1600200"/>
            <a:ext cx="8686800" cy="48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2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768350"/>
            <a:ext cx="9144000" cy="0"/>
          </a:xfrm>
          <a:prstGeom prst="line">
            <a:avLst/>
          </a:prstGeom>
          <a:ln w="476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29363" y="6456363"/>
            <a:ext cx="2814637" cy="401637"/>
          </a:xfrm>
          <a:prstGeom prst="rect">
            <a:avLst/>
          </a:prstGeom>
          <a:noFill/>
        </p:spPr>
        <p:txBody>
          <a:bodyPr wrap="none" rIns="137160" bIns="91440" anchor="b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50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  <a:ea typeface="MS PGothic" pitchFamily="34" charset="-128"/>
              </a:rPr>
              <a:t>National Institutes of Health</a:t>
            </a:r>
          </a:p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50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  <a:ea typeface="MS PGothic" pitchFamily="34" charset="-128"/>
              </a:rPr>
              <a:t>U.S. Department of Health and Human Services</a:t>
            </a:r>
          </a:p>
        </p:txBody>
      </p:sp>
      <p:pic>
        <p:nvPicPr>
          <p:cNvPr id="1031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23825"/>
            <a:ext cx="445293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78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MS PGothic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MS PGothic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MS PGothic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25425" indent="-225425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2"/>
        </a:buClr>
        <a:buChar char="•"/>
        <a:defRPr lang="en-US" sz="24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576263" indent="-236538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2"/>
        </a:buClr>
        <a:buChar char="–"/>
        <a:defRPr lang="en-US" sz="2400">
          <a:solidFill>
            <a:schemeClr val="tx1"/>
          </a:solidFill>
          <a:latin typeface="+mn-lt"/>
          <a:ea typeface="MS PGothic" pitchFamily="34" charset="-128"/>
        </a:defRPr>
      </a:lvl2pPr>
      <a:lvl3pPr marL="857250" indent="-166688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2"/>
        </a:buClr>
        <a:buChar char="•"/>
        <a:defRPr lang="en-US" sz="2400">
          <a:solidFill>
            <a:schemeClr val="tx1"/>
          </a:solidFill>
          <a:latin typeface="+mn-lt"/>
          <a:ea typeface="MS PGothic" pitchFamily="34" charset="-128"/>
        </a:defRPr>
      </a:lvl3pPr>
      <a:lvl4pPr marL="1139825" indent="-168275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2"/>
        </a:buClr>
        <a:buChar char="–"/>
        <a:defRPr lang="en-US" sz="2400">
          <a:solidFill>
            <a:schemeClr val="tx1"/>
          </a:solidFill>
          <a:latin typeface="+mn-lt"/>
          <a:ea typeface="MS PGothic" pitchFamily="34" charset="-128"/>
        </a:defRPr>
      </a:lvl4pPr>
      <a:lvl5pPr marL="1433513" indent="-179388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2"/>
        </a:buClr>
        <a:buChar char="•"/>
        <a:defRPr lang="en-US" sz="2400">
          <a:solidFill>
            <a:schemeClr val="tx1"/>
          </a:solidFill>
          <a:latin typeface="+mn-lt"/>
          <a:ea typeface="MS PGothic" pitchFamily="34" charset="-128"/>
        </a:defRPr>
      </a:lvl5pPr>
      <a:lvl6pPr marL="1890713" indent="-179388" algn="l" rtl="0" eaLnBrk="1" fontAlgn="base" hangingPunct="1">
        <a:lnSpc>
          <a:spcPct val="95000"/>
        </a:lnSpc>
        <a:spcBef>
          <a:spcPct val="70000"/>
        </a:spcBef>
        <a:spcAft>
          <a:spcPct val="0"/>
        </a:spcAft>
        <a:buClr>
          <a:schemeClr val="tx2"/>
        </a:buClr>
        <a:buChar char="•"/>
        <a:defRPr sz="1900">
          <a:solidFill>
            <a:schemeClr val="tx1"/>
          </a:solidFill>
          <a:latin typeface="+mn-lt"/>
        </a:defRPr>
      </a:lvl6pPr>
      <a:lvl7pPr marL="2347913" indent="-179388" algn="l" rtl="0" eaLnBrk="1" fontAlgn="base" hangingPunct="1">
        <a:lnSpc>
          <a:spcPct val="95000"/>
        </a:lnSpc>
        <a:spcBef>
          <a:spcPct val="70000"/>
        </a:spcBef>
        <a:spcAft>
          <a:spcPct val="0"/>
        </a:spcAft>
        <a:buClr>
          <a:schemeClr val="tx2"/>
        </a:buClr>
        <a:buChar char="•"/>
        <a:defRPr sz="1900">
          <a:solidFill>
            <a:schemeClr val="tx1"/>
          </a:solidFill>
          <a:latin typeface="+mn-lt"/>
        </a:defRPr>
      </a:lvl7pPr>
      <a:lvl8pPr marL="2805113" indent="-179388" algn="l" rtl="0" eaLnBrk="1" fontAlgn="base" hangingPunct="1">
        <a:lnSpc>
          <a:spcPct val="95000"/>
        </a:lnSpc>
        <a:spcBef>
          <a:spcPct val="70000"/>
        </a:spcBef>
        <a:spcAft>
          <a:spcPct val="0"/>
        </a:spcAft>
        <a:buClr>
          <a:schemeClr val="tx2"/>
        </a:buClr>
        <a:buChar char="•"/>
        <a:defRPr sz="1900">
          <a:solidFill>
            <a:schemeClr val="tx1"/>
          </a:solidFill>
          <a:latin typeface="+mn-lt"/>
        </a:defRPr>
      </a:lvl8pPr>
      <a:lvl9pPr marL="3262313" indent="-179388" algn="l" rtl="0" eaLnBrk="1" fontAlgn="base" hangingPunct="1">
        <a:lnSpc>
          <a:spcPct val="95000"/>
        </a:lnSpc>
        <a:spcBef>
          <a:spcPct val="70000"/>
        </a:spcBef>
        <a:spcAft>
          <a:spcPct val="0"/>
        </a:spcAft>
        <a:buClr>
          <a:schemeClr val="tx2"/>
        </a:buClr>
        <a:buChar char="•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niehs.nih.gov/srp/rtc/index.cfm" TargetMode="External"/><Relationship Id="rId2" Type="http://schemas.openxmlformats.org/officeDocument/2006/relationships/hyperlink" Target="https://careertrac.niehs.nih.gov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le.carlin@nih.gov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NIEHS/SRP </a:t>
            </a:r>
            <a:r>
              <a:rPr lang="en-US" dirty="0" err="1" smtClean="0"/>
              <a:t>CareerTrac</a:t>
            </a:r>
            <a:r>
              <a:rPr lang="en-US" dirty="0" smtClean="0"/>
              <a:t>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Danielle J. Carlin, PhD, DABT</a:t>
            </a:r>
          </a:p>
          <a:p>
            <a:r>
              <a:rPr lang="en-US" dirty="0"/>
              <a:t>Program Administrator </a:t>
            </a:r>
          </a:p>
          <a:p>
            <a:r>
              <a:rPr lang="en-US" dirty="0"/>
              <a:t>NIEHS Superfund Research Program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Trainee Info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9248" r="9871" b="18421"/>
          <a:stretch/>
        </p:blipFill>
        <p:spPr bwMode="auto">
          <a:xfrm>
            <a:off x="1066800" y="1600200"/>
            <a:ext cx="6889860" cy="4791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30540"/>
            <a:ext cx="320040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All of the previous guidance/help will assist you in completing your trainees’ </a:t>
            </a:r>
            <a:r>
              <a:rPr lang="en-US" sz="2400" b="1" dirty="0" err="1" smtClean="0">
                <a:solidFill>
                  <a:schemeClr val="tx1"/>
                </a:solidFill>
              </a:rPr>
              <a:t>CareerTrac</a:t>
            </a:r>
            <a:r>
              <a:rPr lang="en-US" sz="2400" b="1" dirty="0" smtClean="0">
                <a:solidFill>
                  <a:schemeClr val="tx1"/>
                </a:solidFill>
              </a:rPr>
              <a:t> fields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Considerations/Directions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Trainee information will have to continue to be added manually by Center Administrators or POCs for R01/R25 PIs</a:t>
            </a:r>
          </a:p>
          <a:p>
            <a:r>
              <a:rPr lang="en-US" dirty="0" smtClean="0"/>
              <a:t>All trainees need </a:t>
            </a:r>
            <a:r>
              <a:rPr lang="en-US" dirty="0" err="1" smtClean="0"/>
              <a:t>eRA</a:t>
            </a:r>
            <a:r>
              <a:rPr lang="en-US" dirty="0" smtClean="0"/>
              <a:t> commons IDs</a:t>
            </a:r>
          </a:p>
          <a:p>
            <a:r>
              <a:rPr lang="en-US" dirty="0" smtClean="0"/>
              <a:t>SRP will be checking for completeness on trainee  information and will be following up with specific Centers/R01s/R25s if trainees information is incomplete</a:t>
            </a:r>
          </a:p>
          <a:p>
            <a:r>
              <a:rPr lang="en-US" dirty="0" smtClean="0"/>
              <a:t>If a trainee becomes an alumni, please add their most current position and email to </a:t>
            </a:r>
            <a:r>
              <a:rPr lang="en-US" dirty="0" err="1" smtClean="0"/>
              <a:t>CareerTrac</a:t>
            </a:r>
            <a:endParaRPr lang="en-US" dirty="0" smtClean="0"/>
          </a:p>
          <a:p>
            <a:r>
              <a:rPr lang="en-US" b="1" dirty="0" smtClean="0"/>
              <a:t>If you post a trainee highlight in the SRP Data Collection Tool, please be sure to also add that information to </a:t>
            </a:r>
            <a:r>
              <a:rPr lang="en-US" b="1" dirty="0" err="1" smtClean="0"/>
              <a:t>CareerTrac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90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CareerTrac</a:t>
            </a:r>
            <a:r>
              <a:rPr lang="en-US" dirty="0"/>
              <a:t>:  </a:t>
            </a:r>
            <a:r>
              <a:rPr lang="en-US" dirty="0">
                <a:hlinkClick r:id="rId2"/>
              </a:rPr>
              <a:t>https://careertrac.niehs.nih.gov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SRP Data </a:t>
            </a:r>
            <a:r>
              <a:rPr lang="en-US"/>
              <a:t>Collection Form:  </a:t>
            </a:r>
            <a:r>
              <a:rPr lang="en-US">
                <a:hlinkClick r:id="rId3"/>
              </a:rPr>
              <a:t>https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tools.niehs.nih.gov/srp/rtc/index.cfm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0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96875" y="1828800"/>
            <a:ext cx="4175125" cy="1492623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44475" y="3550024"/>
            <a:ext cx="4403725" cy="1703014"/>
          </a:xfrm>
        </p:spPr>
        <p:txBody>
          <a:bodyPr/>
          <a:lstStyle/>
          <a:p>
            <a:r>
              <a:rPr lang="en-US" sz="4400" dirty="0" smtClean="0"/>
              <a:t>THANK YOU!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42" name="Picture 2" descr="http://3.bp.blogspot.com/-xgFR_yRCAAY/UGLVa1feaLI/AAAAAAAAOzM/Ww7C8kCEfP0/s1600/professor-schwartzman-far-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581400" cy="47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5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</a:t>
            </a:r>
            <a:r>
              <a:rPr lang="en-US" dirty="0" err="1" smtClean="0"/>
              <a:t>CareerTrac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70891"/>
            <a:ext cx="6400800" cy="4920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675908" y="2206756"/>
            <a:ext cx="1124528" cy="14023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800600" y="3810000"/>
            <a:ext cx="1219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19800" y="2971800"/>
            <a:ext cx="304800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If you are a Center Administrator or a designated POC for an R01/R25 PI and would like access to </a:t>
            </a:r>
            <a:r>
              <a:rPr lang="en-US" b="1" dirty="0" err="1" smtClean="0">
                <a:solidFill>
                  <a:schemeClr val="tx1"/>
                </a:solidFill>
              </a:rPr>
              <a:t>CareerTrac</a:t>
            </a:r>
            <a:r>
              <a:rPr lang="en-US" b="1" dirty="0" smtClean="0">
                <a:solidFill>
                  <a:schemeClr val="tx1"/>
                </a:solidFill>
              </a:rPr>
              <a:t>, please have your Center Director or PI send me an email requesting that you be added (</a:t>
            </a:r>
            <a:r>
              <a:rPr lang="en-US" b="1" dirty="0">
                <a:solidFill>
                  <a:schemeClr val="tx1"/>
                </a:solidFill>
                <a:hlinkClick r:id="rId3"/>
              </a:rPr>
              <a:t>danielle.carlin@nih.gov</a:t>
            </a:r>
            <a:r>
              <a:rPr lang="en-US" b="1" dirty="0" smtClean="0">
                <a:solidFill>
                  <a:schemeClr val="tx1"/>
                </a:solidFill>
              </a:rPr>
              <a:t>).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8909" y="609600"/>
            <a:ext cx="30480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If you forgot your password, click on this link, and type in your username.  You will receive a new password in your email (that you have on file with us).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page: Trainee List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248400" cy="4803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10400" y="4064549"/>
            <a:ext cx="19812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You will only see your Center’s/grant’s trainees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400800" y="3849256"/>
            <a:ext cx="533400" cy="1828800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57600" y="1371600"/>
            <a:ext cx="7620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19600" y="914400"/>
            <a:ext cx="1981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You will not have access to this tab.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of interest to you! 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1" t="8402" r="10303" b="34744"/>
          <a:stretch/>
        </p:blipFill>
        <p:spPr bwMode="auto">
          <a:xfrm>
            <a:off x="191959" y="1604665"/>
            <a:ext cx="4647896" cy="2582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7" t="9025" r="11326" b="36568"/>
          <a:stretch/>
        </p:blipFill>
        <p:spPr bwMode="auto">
          <a:xfrm>
            <a:off x="1992561" y="2890981"/>
            <a:ext cx="4933497" cy="2671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5" t="8821" r="9595" b="16117"/>
          <a:stretch/>
        </p:blipFill>
        <p:spPr bwMode="auto">
          <a:xfrm>
            <a:off x="4876800" y="3770023"/>
            <a:ext cx="4140081" cy="3011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0" y="1371600"/>
            <a:ext cx="29718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These reports can help in renewal applications!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HELP!!!!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t="8964" r="9922" b="34446"/>
          <a:stretch/>
        </p:blipFill>
        <p:spPr bwMode="auto">
          <a:xfrm>
            <a:off x="145156" y="2362200"/>
            <a:ext cx="5743326" cy="3121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809875" cy="353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124200" y="3429000"/>
            <a:ext cx="1219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81400" y="3657600"/>
            <a:ext cx="11430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124200" y="3962400"/>
            <a:ext cx="1219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124200" y="4114800"/>
            <a:ext cx="1219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7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Help: </a:t>
            </a:r>
            <a:r>
              <a:rPr lang="en-US" dirty="0" err="1" smtClean="0"/>
              <a:t>CareerTrac</a:t>
            </a:r>
            <a:r>
              <a:rPr lang="en-US" dirty="0" smtClean="0"/>
              <a:t> Trainee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8601" r="10176" b="35962"/>
          <a:stretch/>
        </p:blipFill>
        <p:spPr bwMode="auto">
          <a:xfrm>
            <a:off x="152400" y="2667000"/>
            <a:ext cx="5329381" cy="2872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3260191" cy="246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4" t="16025" r="28108" b="14534"/>
          <a:stretch/>
        </p:blipFill>
        <p:spPr bwMode="auto">
          <a:xfrm>
            <a:off x="5750351" y="1166223"/>
            <a:ext cx="3073138" cy="3660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53200" y="4662346"/>
            <a:ext cx="25146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Email this form to your trainees; they fill it out, send back to you, and you will have to enter the information into </a:t>
            </a:r>
            <a:r>
              <a:rPr lang="en-US" b="1" dirty="0" err="1" smtClean="0">
                <a:solidFill>
                  <a:schemeClr val="tx1"/>
                </a:solidFill>
              </a:rPr>
              <a:t>CareerTrac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467600" y="3276600"/>
            <a:ext cx="228600" cy="13857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7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Help: Reports and Queries Manual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 t="9584" r="10743" b="36301"/>
          <a:stretch/>
        </p:blipFill>
        <p:spPr bwMode="auto">
          <a:xfrm>
            <a:off x="152400" y="2057400"/>
            <a:ext cx="5347996" cy="2839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t="12924" r="8600" b="3476"/>
          <a:stretch/>
        </p:blipFill>
        <p:spPr bwMode="auto">
          <a:xfrm>
            <a:off x="4378036" y="2840576"/>
            <a:ext cx="4156364" cy="3144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Help: Navigating and Data Input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9050" r="11009" b="35421"/>
          <a:stretch/>
        </p:blipFill>
        <p:spPr bwMode="auto">
          <a:xfrm>
            <a:off x="228600" y="1600200"/>
            <a:ext cx="4913747" cy="2706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12737" r="7526" b="3958"/>
          <a:stretch/>
        </p:blipFill>
        <p:spPr bwMode="auto">
          <a:xfrm>
            <a:off x="4341090" y="2971800"/>
            <a:ext cx="4287661" cy="31980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0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Help: </a:t>
            </a:r>
            <a:r>
              <a:rPr lang="en-US" dirty="0" err="1" smtClean="0"/>
              <a:t>eRA</a:t>
            </a:r>
            <a:r>
              <a:rPr lang="en-US" dirty="0" smtClean="0"/>
              <a:t> Commons User Guide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t="9357" r="11264" b="36333"/>
          <a:stretch/>
        </p:blipFill>
        <p:spPr bwMode="auto">
          <a:xfrm>
            <a:off x="378690" y="1905000"/>
            <a:ext cx="5809673" cy="314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6" t="13436" r="26772" b="7138"/>
          <a:stretch/>
        </p:blipFill>
        <p:spPr bwMode="auto">
          <a:xfrm>
            <a:off x="4874490" y="1600200"/>
            <a:ext cx="3583710" cy="4599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3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EHS PPT Green Banner (Calibri, NIH Colors)">
  <a:themeElements>
    <a:clrScheme name="Custom 1">
      <a:dk1>
        <a:srgbClr val="000000"/>
      </a:dk1>
      <a:lt1>
        <a:srgbClr val="FFFFFF"/>
      </a:lt1>
      <a:dk2>
        <a:srgbClr val="0E345A"/>
      </a:dk2>
      <a:lt2>
        <a:srgbClr val="F2F2F2"/>
      </a:lt2>
      <a:accent1>
        <a:srgbClr val="336600"/>
      </a:accent1>
      <a:accent2>
        <a:srgbClr val="719500"/>
      </a:accent2>
      <a:accent3>
        <a:srgbClr val="1F5567"/>
      </a:accent3>
      <a:accent4>
        <a:srgbClr val="6B2009"/>
      </a:accent4>
      <a:accent5>
        <a:srgbClr val="DA6D00"/>
      </a:accent5>
      <a:accent6>
        <a:srgbClr val="603A77"/>
      </a:accent6>
      <a:hlink>
        <a:srgbClr val="7F7F7F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ite with logo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with logo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with logo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with logo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with logo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with logo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with logo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with logo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with logo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with logo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with logo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with logo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with logo banner 13">
        <a:dk1>
          <a:srgbClr val="FFFFFF"/>
        </a:dk1>
        <a:lt1>
          <a:srgbClr val="FFFFFF"/>
        </a:lt1>
        <a:dk2>
          <a:srgbClr val="65C7BA"/>
        </a:dk2>
        <a:lt2>
          <a:srgbClr val="095D9C"/>
        </a:lt2>
        <a:accent1>
          <a:srgbClr val="F6C852"/>
        </a:accent1>
        <a:accent2>
          <a:srgbClr val="EE5D38"/>
        </a:accent2>
        <a:accent3>
          <a:srgbClr val="FFFFFF"/>
        </a:accent3>
        <a:accent4>
          <a:srgbClr val="DADADA"/>
        </a:accent4>
        <a:accent5>
          <a:srgbClr val="FAE0B3"/>
        </a:accent5>
        <a:accent6>
          <a:srgbClr val="D85332"/>
        </a:accent6>
        <a:hlink>
          <a:srgbClr val="1C50A9"/>
        </a:hlink>
        <a:folHlink>
          <a:srgbClr val="0089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with logo banner 14">
        <a:dk1>
          <a:srgbClr val="FFFFFF"/>
        </a:dk1>
        <a:lt1>
          <a:srgbClr val="FFFFFF"/>
        </a:lt1>
        <a:dk2>
          <a:srgbClr val="65C7BA"/>
        </a:dk2>
        <a:lt2>
          <a:srgbClr val="1C1C1C"/>
        </a:lt2>
        <a:accent1>
          <a:srgbClr val="F6C852"/>
        </a:accent1>
        <a:accent2>
          <a:srgbClr val="EE5D38"/>
        </a:accent2>
        <a:accent3>
          <a:srgbClr val="FFFFFF"/>
        </a:accent3>
        <a:accent4>
          <a:srgbClr val="DADADA"/>
        </a:accent4>
        <a:accent5>
          <a:srgbClr val="FAE0B3"/>
        </a:accent5>
        <a:accent6>
          <a:srgbClr val="D85332"/>
        </a:accent6>
        <a:hlink>
          <a:srgbClr val="1C50A9"/>
        </a:hlink>
        <a:folHlink>
          <a:srgbClr val="0089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with logo banner 15">
        <a:dk1>
          <a:srgbClr val="1C1C1C"/>
        </a:dk1>
        <a:lt1>
          <a:srgbClr val="FFFFFF"/>
        </a:lt1>
        <a:dk2>
          <a:srgbClr val="5F5F5F"/>
        </a:dk2>
        <a:lt2>
          <a:srgbClr val="65C7BA"/>
        </a:lt2>
        <a:accent1>
          <a:srgbClr val="F6C852"/>
        </a:accent1>
        <a:accent2>
          <a:srgbClr val="EE5D38"/>
        </a:accent2>
        <a:accent3>
          <a:srgbClr val="B6B6B6"/>
        </a:accent3>
        <a:accent4>
          <a:srgbClr val="DADADA"/>
        </a:accent4>
        <a:accent5>
          <a:srgbClr val="FAE0B3"/>
        </a:accent5>
        <a:accent6>
          <a:srgbClr val="D85332"/>
        </a:accent6>
        <a:hlink>
          <a:srgbClr val="1C50A9"/>
        </a:hlink>
        <a:folHlink>
          <a:srgbClr val="00899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with logo banner 16">
        <a:dk1>
          <a:srgbClr val="000000"/>
        </a:dk1>
        <a:lt1>
          <a:srgbClr val="FFFFFF"/>
        </a:lt1>
        <a:dk2>
          <a:srgbClr val="1C50A9"/>
        </a:dk2>
        <a:lt2>
          <a:srgbClr val="5F5F5F"/>
        </a:lt2>
        <a:accent1>
          <a:srgbClr val="F6C852"/>
        </a:accent1>
        <a:accent2>
          <a:srgbClr val="EE5D38"/>
        </a:accent2>
        <a:accent3>
          <a:srgbClr val="FFFFFF"/>
        </a:accent3>
        <a:accent4>
          <a:srgbClr val="000000"/>
        </a:accent4>
        <a:accent5>
          <a:srgbClr val="FAE0B3"/>
        </a:accent5>
        <a:accent6>
          <a:srgbClr val="D85332"/>
        </a:accent6>
        <a:hlink>
          <a:srgbClr val="65C7BA"/>
        </a:hlink>
        <a:folHlink>
          <a:srgbClr val="0089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377</Words>
  <Application>Microsoft Office PowerPoint</Application>
  <PresentationFormat>On-screen Show (4:3)</PresentationFormat>
  <Paragraphs>34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NIEHS PPT Green Banner (Calibri, NIH Colors)</vt:lpstr>
      <vt:lpstr>NIEHS/SRP CareerTrac Update</vt:lpstr>
      <vt:lpstr>Welcome to CareerTrac</vt:lpstr>
      <vt:lpstr>Next page: Trainee List</vt:lpstr>
      <vt:lpstr>Reports of interest to you!  </vt:lpstr>
      <vt:lpstr>HELP!!!!</vt:lpstr>
      <vt:lpstr>Help: CareerTrac Trainee Form</vt:lpstr>
      <vt:lpstr>Help: Reports and Queries Manual</vt:lpstr>
      <vt:lpstr>Help: Navigating and Data Input</vt:lpstr>
      <vt:lpstr>Help: eRA Commons User Guide</vt:lpstr>
      <vt:lpstr>Adding Trainee Info</vt:lpstr>
      <vt:lpstr>Future Considerations/Directions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NIEHS/SRP CareerTrac Update</dc:title>
  <dc:creator>Carlin, Danielle (NIH/NIEHS) [E]</dc:creator>
  <cp:lastModifiedBy>NIEHS</cp:lastModifiedBy>
  <cp:revision>13</cp:revision>
  <dcterms:created xsi:type="dcterms:W3CDTF">2006-08-16T00:00:00Z</dcterms:created>
  <dcterms:modified xsi:type="dcterms:W3CDTF">2015-11-19T03:30:24Z</dcterms:modified>
</cp:coreProperties>
</file>